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74" r:id="rId2"/>
    <p:sldId id="276" r:id="rId3"/>
    <p:sldId id="258" r:id="rId4"/>
    <p:sldId id="259" r:id="rId5"/>
    <p:sldId id="285" r:id="rId6"/>
    <p:sldId id="286" r:id="rId7"/>
    <p:sldId id="270" r:id="rId8"/>
    <p:sldId id="264" r:id="rId9"/>
    <p:sldId id="278" r:id="rId10"/>
    <p:sldId id="266" r:id="rId11"/>
    <p:sldId id="260" r:id="rId12"/>
    <p:sldId id="277" r:id="rId13"/>
    <p:sldId id="287" r:id="rId14"/>
    <p:sldId id="288" r:id="rId15"/>
    <p:sldId id="282" r:id="rId16"/>
    <p:sldId id="268" r:id="rId17"/>
    <p:sldId id="281" r:id="rId18"/>
    <p:sldId id="269" r:id="rId19"/>
  </p:sldIdLst>
  <p:sldSz cx="18288000" cy="10287000"/>
  <p:notesSz cx="6858000" cy="9144000"/>
  <p:embeddedFontLst>
    <p:embeddedFont>
      <p:font typeface="Barlow Condensed Bold" panose="020B0604020202020204" charset="0"/>
      <p:regular r:id="rId21"/>
    </p:embeddedFont>
    <p:embeddedFont>
      <p:font typeface="Calibri" panose="020F0502020204030204" pitchFamily="34" charset="0"/>
      <p:regular r:id="rId22"/>
      <p:bold r:id="rId23"/>
      <p:italic r:id="rId24"/>
      <p:boldItalic r:id="rId25"/>
    </p:embeddedFont>
    <p:embeddedFont>
      <p:font typeface="Barlow Light"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97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22" autoAdjust="0"/>
  </p:normalViewPr>
  <p:slideViewPr>
    <p:cSldViewPr>
      <p:cViewPr varScale="1">
        <p:scale>
          <a:sx n="56" d="100"/>
          <a:sy n="56" d="100"/>
        </p:scale>
        <p:origin x="605"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277BF3-07CF-467F-8091-16F62F7B61C9}" type="datetimeFigureOut">
              <a:rPr lang="en-IN" smtClean="0"/>
              <a:t>07-12-2024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AF0D95-B36F-412D-A78C-14C4346FD40B}" type="slidenum">
              <a:rPr lang="en-IN" smtClean="0"/>
              <a:t>‹#›</a:t>
            </a:fld>
            <a:endParaRPr lang="en-IN"/>
          </a:p>
        </p:txBody>
      </p:sp>
    </p:spTree>
    <p:extLst>
      <p:ext uri="{BB962C8B-B14F-4D97-AF65-F5344CB8AC3E}">
        <p14:creationId xmlns:p14="http://schemas.microsoft.com/office/powerpoint/2010/main" val="448222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4AF0D95-B36F-412D-A78C-14C4346FD40B}" type="slidenum">
              <a:rPr lang="en-IN" smtClean="0"/>
              <a:t>6</a:t>
            </a:fld>
            <a:endParaRPr lang="en-IN"/>
          </a:p>
        </p:txBody>
      </p:sp>
    </p:spTree>
    <p:extLst>
      <p:ext uri="{BB962C8B-B14F-4D97-AF65-F5344CB8AC3E}">
        <p14:creationId xmlns:p14="http://schemas.microsoft.com/office/powerpoint/2010/main" val="264660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4AF0D95-B36F-412D-A78C-14C4346FD40B}" type="slidenum">
              <a:rPr lang="en-IN" smtClean="0"/>
              <a:t>12</a:t>
            </a:fld>
            <a:endParaRPr lang="en-IN"/>
          </a:p>
        </p:txBody>
      </p:sp>
    </p:spTree>
    <p:extLst>
      <p:ext uri="{BB962C8B-B14F-4D97-AF65-F5344CB8AC3E}">
        <p14:creationId xmlns:p14="http://schemas.microsoft.com/office/powerpoint/2010/main" val="185421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4AF0D95-B36F-412D-A78C-14C4346FD40B}" type="slidenum">
              <a:rPr lang="en-IN" smtClean="0"/>
              <a:t>15</a:t>
            </a:fld>
            <a:endParaRPr lang="en-IN"/>
          </a:p>
        </p:txBody>
      </p:sp>
    </p:spTree>
    <p:extLst>
      <p:ext uri="{BB962C8B-B14F-4D97-AF65-F5344CB8AC3E}">
        <p14:creationId xmlns:p14="http://schemas.microsoft.com/office/powerpoint/2010/main" val="2870885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10"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11" Type="http://schemas.openxmlformats.org/officeDocument/2006/relationships/image" Target="../media/image2.svg"/><Relationship Id="rId10"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sv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9.jf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sv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jfif"/><Relationship Id="rId7" Type="http://schemas.openxmlformats.org/officeDocument/2006/relationships/image" Target="../media/image2.sv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017211"/>
            <a:ext cx="18288000" cy="1328057"/>
          </a:xfrm>
          <a:prstGeom prst="rect">
            <a:avLst/>
          </a:prstGeom>
          <a:solidFill>
            <a:srgbClr val="000000"/>
          </a:solidFill>
        </p:spPr>
      </p:sp>
      <p:grpSp>
        <p:nvGrpSpPr>
          <p:cNvPr id="30" name="Group 30"/>
          <p:cNvGrpSpPr/>
          <p:nvPr/>
        </p:nvGrpSpPr>
        <p:grpSpPr>
          <a:xfrm>
            <a:off x="8305800" y="9601145"/>
            <a:ext cx="1042396" cy="190555"/>
            <a:chOff x="0" y="0"/>
            <a:chExt cx="1389862" cy="254073"/>
          </a:xfrm>
        </p:grpSpPr>
        <p:pic>
          <p:nvPicPr>
            <p:cNvPr id="31" name="Picture 3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54073" cy="254073"/>
            </a:xfrm>
            <a:prstGeom prst="rect">
              <a:avLst/>
            </a:prstGeom>
          </p:spPr>
        </p:pic>
        <p:pic>
          <p:nvPicPr>
            <p:cNvPr id="32" name="Picture 3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567894" y="0"/>
              <a:ext cx="254073" cy="254073"/>
            </a:xfrm>
            <a:prstGeom prst="rect">
              <a:avLst/>
            </a:prstGeom>
          </p:spPr>
        </p:pic>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135788" y="0"/>
              <a:ext cx="254073" cy="254073"/>
            </a:xfrm>
            <a:prstGeom prst="rect">
              <a:avLst/>
            </a:prstGeom>
          </p:spPr>
        </p:pic>
      </p:grpSp>
      <p:pic>
        <p:nvPicPr>
          <p:cNvPr id="34" name="Picture 28"/>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773400" y="4381500"/>
            <a:ext cx="2140529" cy="4572000"/>
          </a:xfrm>
          <a:prstGeom prst="rect">
            <a:avLst/>
          </a:prstGeom>
        </p:spPr>
      </p:pic>
      <p:sp>
        <p:nvSpPr>
          <p:cNvPr id="35" name="TextBox 4"/>
          <p:cNvSpPr txBox="1"/>
          <p:nvPr/>
        </p:nvSpPr>
        <p:spPr>
          <a:xfrm>
            <a:off x="385981" y="6244424"/>
            <a:ext cx="17574093" cy="1350370"/>
          </a:xfrm>
          <a:prstGeom prst="rect">
            <a:avLst/>
          </a:prstGeom>
        </p:spPr>
        <p:txBody>
          <a:bodyPr lIns="0" tIns="0" rIns="0" bIns="0" rtlCol="0" anchor="t">
            <a:spAutoFit/>
          </a:bodyPr>
          <a:lstStyle/>
          <a:p>
            <a:pPr algn="ctr">
              <a:lnSpc>
                <a:spcPts val="12649"/>
              </a:lnSpc>
            </a:pPr>
            <a:r>
              <a:rPr lang="en-US" sz="5400" dirty="0">
                <a:latin typeface="Barlow Condensed Bold" panose="020B0604020202020204" charset="0"/>
                <a:cs typeface="Times New Roman" panose="02020603050405020304" pitchFamily="18" charset="0"/>
              </a:rPr>
              <a:t>Aditya Silver Oak Institute of technology</a:t>
            </a:r>
          </a:p>
        </p:txBody>
      </p:sp>
      <p:sp>
        <p:nvSpPr>
          <p:cNvPr id="36" name="TextBox 5"/>
          <p:cNvSpPr txBox="1"/>
          <p:nvPr/>
        </p:nvSpPr>
        <p:spPr>
          <a:xfrm>
            <a:off x="356952" y="7847474"/>
            <a:ext cx="17574093" cy="448841"/>
          </a:xfrm>
          <a:prstGeom prst="rect">
            <a:avLst/>
          </a:prstGeom>
        </p:spPr>
        <p:txBody>
          <a:bodyPr lIns="0" tIns="0" rIns="0" bIns="0" rtlCol="0" anchor="t">
            <a:spAutoFit/>
          </a:bodyPr>
          <a:lstStyle/>
          <a:p>
            <a:pPr algn="ctr">
              <a:lnSpc>
                <a:spcPts val="3500"/>
              </a:lnSpc>
              <a:spcBef>
                <a:spcPct val="0"/>
              </a:spcBef>
            </a:pPr>
            <a:r>
              <a:rPr lang="en-US" sz="3600" dirty="0">
                <a:latin typeface="Barlow Condensed Bold" panose="020B0604020202020204" charset="0"/>
                <a:cs typeface="Times New Roman" panose="02020603050405020304" pitchFamily="18" charset="0"/>
              </a:rPr>
              <a:t>Department of  </a:t>
            </a:r>
            <a:r>
              <a:rPr lang="en-US" sz="3600" dirty="0" smtClean="0">
                <a:latin typeface="Barlow Condensed Bold" panose="020B0604020202020204" charset="0"/>
                <a:cs typeface="Times New Roman" panose="02020603050405020304" pitchFamily="18" charset="0"/>
              </a:rPr>
              <a:t>Information Technology</a:t>
            </a:r>
            <a:endParaRPr lang="en-US" sz="3600" dirty="0">
              <a:latin typeface="Barlow Condensed Bold" panose="020B0604020202020204" charset="0"/>
              <a:cs typeface="Times New Roman" panose="02020603050405020304" pitchFamily="18" charset="0"/>
            </a:endParaRPr>
          </a:p>
        </p:txBody>
      </p:sp>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4000" y="2628900"/>
            <a:ext cx="8607570" cy="2487173"/>
          </a:xfrm>
          <a:prstGeom prst="rect">
            <a:avLst/>
          </a:prstGeom>
        </p:spPr>
      </p:pic>
      <p:sp>
        <p:nvSpPr>
          <p:cNvPr id="38" name="TextBox 37">
            <a:extLst>
              <a:ext uri="{FF2B5EF4-FFF2-40B4-BE49-F238E27FC236}">
                <a16:creationId xmlns:a16="http://schemas.microsoft.com/office/drawing/2014/main" id="{03D5D3F5-5EC5-4316-A88B-64850D3063D6}"/>
              </a:ext>
            </a:extLst>
          </p:cNvPr>
          <p:cNvSpPr txBox="1"/>
          <p:nvPr/>
        </p:nvSpPr>
        <p:spPr>
          <a:xfrm>
            <a:off x="11430000" y="1223481"/>
            <a:ext cx="6170802" cy="646331"/>
          </a:xfrm>
          <a:prstGeom prst="rect">
            <a:avLst/>
          </a:prstGeom>
          <a:noFill/>
        </p:spPr>
        <p:txBody>
          <a:bodyPr wrap="square" rtlCol="0">
            <a:spAutoFit/>
          </a:bodyPr>
          <a:lstStyle/>
          <a:p>
            <a:pPr algn="ctr"/>
            <a:r>
              <a:rPr lang="en-US" sz="3600" dirty="0">
                <a:latin typeface="Barlow Condensed Bold" panose="020B0604020202020204" charset="0"/>
                <a:cs typeface="Times New Roman" panose="02020603050405020304" pitchFamily="18" charset="0"/>
              </a:rPr>
              <a:t>Problem Based Learning</a:t>
            </a:r>
          </a:p>
        </p:txBody>
      </p:sp>
      <p:sp>
        <p:nvSpPr>
          <p:cNvPr id="39" name="TextBox 38">
            <a:extLst>
              <a:ext uri="{FF2B5EF4-FFF2-40B4-BE49-F238E27FC236}">
                <a16:creationId xmlns:a16="http://schemas.microsoft.com/office/drawing/2014/main" id="{89980646-5EA3-4048-9AAA-34924D702FB7}"/>
              </a:ext>
            </a:extLst>
          </p:cNvPr>
          <p:cNvSpPr txBox="1"/>
          <p:nvPr/>
        </p:nvSpPr>
        <p:spPr>
          <a:xfrm>
            <a:off x="13792200" y="638706"/>
            <a:ext cx="2056200" cy="584775"/>
          </a:xfrm>
          <a:prstGeom prst="rect">
            <a:avLst/>
          </a:prstGeom>
          <a:noFill/>
        </p:spPr>
        <p:txBody>
          <a:bodyPr wrap="square" rtlCol="0">
            <a:spAutoFit/>
          </a:bodyPr>
          <a:lstStyle/>
          <a:p>
            <a:r>
              <a:rPr lang="en-US" sz="3200" dirty="0" smtClean="0">
                <a:latin typeface="Barlow Condensed Bold" panose="020B0604020202020204" charset="0"/>
                <a:cs typeface="Times New Roman" panose="02020603050405020304" pitchFamily="18" charset="0"/>
              </a:rPr>
              <a:t>Group : 2</a:t>
            </a:r>
            <a:endParaRPr lang="en-US" sz="3200" dirty="0">
              <a:latin typeface="Barlow Condensed Bold" panose="020B0604020202020204" charset="0"/>
              <a:cs typeface="Times New Roman" panose="02020603050405020304" pitchFamily="18" charset="0"/>
            </a:endParaRPr>
          </a:p>
        </p:txBody>
      </p:sp>
    </p:spTree>
    <p:extLst>
      <p:ext uri="{BB962C8B-B14F-4D97-AF65-F5344CB8AC3E}">
        <p14:creationId xmlns:p14="http://schemas.microsoft.com/office/powerpoint/2010/main" val="149411715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2187137"/>
            <a:chOff x="0" y="-9525"/>
            <a:chExt cx="21640800" cy="2916182"/>
          </a:xfrm>
        </p:grpSpPr>
        <p:sp>
          <p:nvSpPr>
            <p:cNvPr id="3" name="TextBox 3"/>
            <p:cNvSpPr txBox="1"/>
            <p:nvPr/>
          </p:nvSpPr>
          <p:spPr>
            <a:xfrm>
              <a:off x="0" y="-9525"/>
              <a:ext cx="21640800" cy="2916182"/>
            </a:xfrm>
            <a:prstGeom prst="rect">
              <a:avLst/>
            </a:prstGeom>
          </p:spPr>
          <p:txBody>
            <a:bodyPr lIns="0" tIns="0" rIns="0" bIns="0" rtlCol="0" anchor="t">
              <a:spAutoFit/>
            </a:bodyPr>
            <a:lstStyle/>
            <a:p>
              <a:pPr>
                <a:lnSpc>
                  <a:spcPts val="8879"/>
                </a:lnSpc>
              </a:pPr>
              <a:r>
                <a:rPr lang="en-US" sz="7399" dirty="0">
                  <a:solidFill>
                    <a:srgbClr val="FFFFFF"/>
                  </a:solidFill>
                  <a:latin typeface="Barlow Condensed Bold"/>
                </a:rPr>
                <a:t>Light Dependent Register </a:t>
              </a:r>
              <a:endParaRPr lang="en-US" sz="7399" dirty="0" smtClean="0">
                <a:solidFill>
                  <a:srgbClr val="FFFFFF"/>
                </a:solidFill>
                <a:latin typeface="Barlow Condensed Bold"/>
              </a:endParaRPr>
            </a:p>
            <a:p>
              <a:pPr>
                <a:lnSpc>
                  <a:spcPts val="8879"/>
                </a:lnSpc>
              </a:pPr>
              <a:r>
                <a:rPr lang="en-US" sz="7399" dirty="0" smtClean="0">
                  <a:solidFill>
                    <a:srgbClr val="FFFFFF"/>
                  </a:solidFill>
                  <a:latin typeface="Barlow Condensed Bold"/>
                </a:rPr>
                <a:t>( </a:t>
              </a:r>
              <a:r>
                <a:rPr lang="en-US" sz="7399" dirty="0">
                  <a:solidFill>
                    <a:srgbClr val="FFFFFF"/>
                  </a:solidFill>
                  <a:latin typeface="Barlow Condensed Bold"/>
                </a:rPr>
                <a:t>LDR)</a:t>
              </a:r>
            </a:p>
          </p:txBody>
        </p:sp>
        <p:sp>
          <p:nvSpPr>
            <p:cNvPr id="4" name="TextBox 4"/>
            <p:cNvSpPr txBox="1"/>
            <p:nvPr/>
          </p:nvSpPr>
          <p:spPr>
            <a:xfrm>
              <a:off x="0" y="2082555"/>
              <a:ext cx="15537557" cy="641985"/>
            </a:xfrm>
            <a:prstGeom prst="rect">
              <a:avLst/>
            </a:prstGeom>
          </p:spPr>
          <p:txBody>
            <a:bodyPr lIns="0" tIns="0" rIns="0" bIns="0" rtlCol="0" anchor="t">
              <a:spAutoFit/>
            </a:bodyPr>
            <a:lstStyle/>
            <a:p>
              <a:pPr>
                <a:lnSpc>
                  <a:spcPts val="4200"/>
                </a:lnSpc>
              </a:pPr>
              <a:endParaRPr lang="en-US" sz="2800" dirty="0">
                <a:solidFill>
                  <a:srgbClr val="FFFFFF"/>
                </a:solidFill>
                <a:latin typeface="Barlow Light"/>
              </a:endParaRPr>
            </a:p>
          </p:txBody>
        </p:sp>
      </p:gr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840606"/>
            <a:ext cx="8677275" cy="5553075"/>
          </a:xfrm>
          <a:prstGeom prst="rect">
            <a:avLst/>
          </a:prstGeom>
        </p:spPr>
      </p:pic>
      <p:sp>
        <p:nvSpPr>
          <p:cNvPr id="8" name="TextBox 7"/>
          <p:cNvSpPr txBox="1"/>
          <p:nvPr/>
        </p:nvSpPr>
        <p:spPr>
          <a:xfrm>
            <a:off x="10867571" y="1434522"/>
            <a:ext cx="7391400" cy="1569660"/>
          </a:xfrm>
          <a:prstGeom prst="rect">
            <a:avLst/>
          </a:prstGeom>
          <a:noFill/>
        </p:spPr>
        <p:txBody>
          <a:bodyPr wrap="square" rtlCol="0">
            <a:spAutoFit/>
          </a:bodyPr>
          <a:lstStyle/>
          <a:p>
            <a:pPr algn="just"/>
            <a:r>
              <a:rPr lang="en-IN" sz="2400" dirty="0">
                <a:solidFill>
                  <a:schemeClr val="bg1"/>
                </a:solidFill>
                <a:latin typeface="Barlow Light" panose="020B0604020202020204" charset="0"/>
              </a:rPr>
              <a:t>This circuit uses a popular timer I.C 555. I.C 555 is connected as comparator with pin-6 connected with positive rail, the output goes high(1) when the trigger pin 2 is at lower then 1/3rd level of the supply voltage.</a:t>
            </a:r>
          </a:p>
        </p:txBody>
      </p:sp>
      <p:grpSp>
        <p:nvGrpSpPr>
          <p:cNvPr id="9" name="Group 14"/>
          <p:cNvGrpSpPr/>
          <p:nvPr/>
        </p:nvGrpSpPr>
        <p:grpSpPr>
          <a:xfrm>
            <a:off x="10323250" y="1552448"/>
            <a:ext cx="162052" cy="162052"/>
            <a:chOff x="0" y="0"/>
            <a:chExt cx="6350000" cy="6350000"/>
          </a:xfrm>
        </p:grpSpPr>
        <p:sp>
          <p:nvSpPr>
            <p:cNvPr id="10"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sp>
        <p:nvSpPr>
          <p:cNvPr id="11" name="TextBox 10"/>
          <p:cNvSpPr txBox="1"/>
          <p:nvPr/>
        </p:nvSpPr>
        <p:spPr>
          <a:xfrm>
            <a:off x="10892971" y="3534739"/>
            <a:ext cx="6963229" cy="1569660"/>
          </a:xfrm>
          <a:prstGeom prst="rect">
            <a:avLst/>
          </a:prstGeom>
          <a:noFill/>
        </p:spPr>
        <p:txBody>
          <a:bodyPr wrap="square" rtlCol="0">
            <a:spAutoFit/>
          </a:bodyPr>
          <a:lstStyle/>
          <a:p>
            <a:pPr algn="just"/>
            <a:r>
              <a:rPr lang="en-IN" sz="2400" dirty="0">
                <a:solidFill>
                  <a:schemeClr val="bg1"/>
                </a:solidFill>
                <a:latin typeface="Barlow Light" panose="020B0604020202020204" charset="0"/>
              </a:rPr>
              <a:t>Conversely the output goes low (0) when it is above 1/3rd level. So small change in the voltage of pin-2 is enough to change the level of output (pin-3) from 1 to 0 and 0 to 1. </a:t>
            </a:r>
          </a:p>
        </p:txBody>
      </p:sp>
      <p:grpSp>
        <p:nvGrpSpPr>
          <p:cNvPr id="12" name="Group 14"/>
          <p:cNvGrpSpPr/>
          <p:nvPr/>
        </p:nvGrpSpPr>
        <p:grpSpPr>
          <a:xfrm>
            <a:off x="10322888" y="3686048"/>
            <a:ext cx="162052" cy="162052"/>
            <a:chOff x="0" y="0"/>
            <a:chExt cx="6350000" cy="6350000"/>
          </a:xfrm>
        </p:grpSpPr>
        <p:sp>
          <p:nvSpPr>
            <p:cNvPr id="13"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sp>
        <p:nvSpPr>
          <p:cNvPr id="14" name="TextBox 13"/>
          <p:cNvSpPr txBox="1"/>
          <p:nvPr/>
        </p:nvSpPr>
        <p:spPr>
          <a:xfrm>
            <a:off x="10892971" y="5600700"/>
            <a:ext cx="6963229" cy="1200329"/>
          </a:xfrm>
          <a:prstGeom prst="rect">
            <a:avLst/>
          </a:prstGeom>
          <a:noFill/>
        </p:spPr>
        <p:txBody>
          <a:bodyPr wrap="square" rtlCol="0">
            <a:spAutoFit/>
          </a:bodyPr>
          <a:lstStyle/>
          <a:p>
            <a:pPr algn="just"/>
            <a:r>
              <a:rPr lang="en-IN" sz="2400" dirty="0">
                <a:solidFill>
                  <a:schemeClr val="bg1"/>
                </a:solidFill>
                <a:latin typeface="Barlow Light" panose="020B0604020202020204" charset="0"/>
              </a:rPr>
              <a:t>he output has only two states high and low and can not remain in any intermediate stage. It is powered by a 6V battery for portable use.</a:t>
            </a:r>
          </a:p>
        </p:txBody>
      </p:sp>
      <p:grpSp>
        <p:nvGrpSpPr>
          <p:cNvPr id="15" name="Group 14"/>
          <p:cNvGrpSpPr/>
          <p:nvPr/>
        </p:nvGrpSpPr>
        <p:grpSpPr>
          <a:xfrm>
            <a:off x="10387366" y="7496048"/>
            <a:ext cx="162052" cy="162052"/>
            <a:chOff x="0" y="0"/>
            <a:chExt cx="6350000" cy="6350000"/>
          </a:xfrm>
        </p:grpSpPr>
        <p:sp>
          <p:nvSpPr>
            <p:cNvPr id="16"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id="17" name="Group 14"/>
          <p:cNvGrpSpPr/>
          <p:nvPr/>
        </p:nvGrpSpPr>
        <p:grpSpPr>
          <a:xfrm>
            <a:off x="10322888" y="5743448"/>
            <a:ext cx="162052" cy="162052"/>
            <a:chOff x="0" y="0"/>
            <a:chExt cx="6350000" cy="6350000"/>
          </a:xfrm>
        </p:grpSpPr>
        <p:sp>
          <p:nvSpPr>
            <p:cNvPr id="18"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sp>
        <p:nvSpPr>
          <p:cNvPr id="19" name="TextBox 18"/>
          <p:cNvSpPr txBox="1"/>
          <p:nvPr/>
        </p:nvSpPr>
        <p:spPr>
          <a:xfrm>
            <a:off x="10892971" y="7331586"/>
            <a:ext cx="6963228" cy="1569660"/>
          </a:xfrm>
          <a:prstGeom prst="rect">
            <a:avLst/>
          </a:prstGeom>
          <a:noFill/>
        </p:spPr>
        <p:txBody>
          <a:bodyPr wrap="square" rtlCol="0">
            <a:spAutoFit/>
          </a:bodyPr>
          <a:lstStyle/>
          <a:p>
            <a:pPr algn="just"/>
            <a:r>
              <a:rPr lang="en-IN" sz="2400" dirty="0">
                <a:solidFill>
                  <a:schemeClr val="bg1"/>
                </a:solidFill>
                <a:latin typeface="Barlow Light" panose="020B0604020202020204" charset="0"/>
              </a:rPr>
              <a:t>The circuit is economic in power consumption. Pin 4, 6 and 8 is connected to the positive supply and pin 1 is grounded. To detect the present of an object we have used LDR and a source of light.</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8" name="Group 14"/>
          <p:cNvGrpSpPr/>
          <p:nvPr/>
        </p:nvGrpSpPr>
        <p:grpSpPr>
          <a:xfrm>
            <a:off x="1487108" y="1562100"/>
            <a:ext cx="162052" cy="162052"/>
            <a:chOff x="0" y="0"/>
            <a:chExt cx="6350000" cy="6350000"/>
          </a:xfrm>
        </p:grpSpPr>
        <p:sp>
          <p:nvSpPr>
            <p:cNvPr id="29"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sp>
        <p:nvSpPr>
          <p:cNvPr id="5" name="TextBox 4"/>
          <p:cNvSpPr txBox="1"/>
          <p:nvPr/>
        </p:nvSpPr>
        <p:spPr>
          <a:xfrm>
            <a:off x="2057400" y="1409700"/>
            <a:ext cx="15011400" cy="1292662"/>
          </a:xfrm>
          <a:prstGeom prst="rect">
            <a:avLst/>
          </a:prstGeom>
          <a:noFill/>
        </p:spPr>
        <p:txBody>
          <a:bodyPr wrap="square" rtlCol="0">
            <a:spAutoFit/>
          </a:bodyPr>
          <a:lstStyle/>
          <a:p>
            <a:pPr algn="just"/>
            <a:r>
              <a:rPr lang="en-IN" sz="2600" dirty="0">
                <a:solidFill>
                  <a:schemeClr val="bg1"/>
                </a:solidFill>
                <a:latin typeface="Barlow Light" panose="020B0604020202020204" charset="0"/>
              </a:rPr>
              <a:t>LDR is a special type of resistance whose value depends on the brightness of the light which is falling on it. It has resistance of about 1 mega ohm when in total darkness, but a resistance of only </a:t>
            </a:r>
            <a:r>
              <a:rPr lang="en-IN" sz="2600" dirty="0" smtClean="0">
                <a:solidFill>
                  <a:schemeClr val="bg1"/>
                </a:solidFill>
                <a:latin typeface="Barlow Light" panose="020B0604020202020204" charset="0"/>
              </a:rPr>
              <a:t>about </a:t>
            </a:r>
            <a:r>
              <a:rPr lang="en-IN" sz="2600" dirty="0">
                <a:solidFill>
                  <a:schemeClr val="bg1"/>
                </a:solidFill>
                <a:latin typeface="Barlow Light" panose="020B0604020202020204" charset="0"/>
              </a:rPr>
              <a:t>5k ohms when brightness illuminated. It responds to a large part of light spectrum. </a:t>
            </a:r>
          </a:p>
        </p:txBody>
      </p:sp>
      <p:grpSp>
        <p:nvGrpSpPr>
          <p:cNvPr id="30" name="Group 14"/>
          <p:cNvGrpSpPr/>
          <p:nvPr/>
        </p:nvGrpSpPr>
        <p:grpSpPr>
          <a:xfrm>
            <a:off x="1486747" y="5600700"/>
            <a:ext cx="162052" cy="162052"/>
            <a:chOff x="0" y="0"/>
            <a:chExt cx="6350000" cy="6350000"/>
          </a:xfrm>
        </p:grpSpPr>
        <p:sp>
          <p:nvSpPr>
            <p:cNvPr id="31"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id="32" name="Group 14"/>
          <p:cNvGrpSpPr/>
          <p:nvPr/>
        </p:nvGrpSpPr>
        <p:grpSpPr>
          <a:xfrm>
            <a:off x="1490739" y="7343648"/>
            <a:ext cx="162052" cy="162052"/>
            <a:chOff x="0" y="0"/>
            <a:chExt cx="6350000" cy="6350000"/>
          </a:xfrm>
        </p:grpSpPr>
        <p:sp>
          <p:nvSpPr>
            <p:cNvPr id="33"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id="38" name="Group 14"/>
          <p:cNvGrpSpPr/>
          <p:nvPr/>
        </p:nvGrpSpPr>
        <p:grpSpPr>
          <a:xfrm>
            <a:off x="1487470" y="3467100"/>
            <a:ext cx="162052" cy="162052"/>
            <a:chOff x="0" y="0"/>
            <a:chExt cx="6350000" cy="6350000"/>
          </a:xfrm>
        </p:grpSpPr>
        <p:sp>
          <p:nvSpPr>
            <p:cNvPr id="39"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sp>
        <p:nvSpPr>
          <p:cNvPr id="6" name="TextBox 5"/>
          <p:cNvSpPr txBox="1"/>
          <p:nvPr/>
        </p:nvSpPr>
        <p:spPr>
          <a:xfrm>
            <a:off x="2057400" y="3335089"/>
            <a:ext cx="15011400" cy="1292662"/>
          </a:xfrm>
          <a:prstGeom prst="rect">
            <a:avLst/>
          </a:prstGeom>
          <a:noFill/>
        </p:spPr>
        <p:txBody>
          <a:bodyPr wrap="square" rtlCol="0">
            <a:spAutoFit/>
          </a:bodyPr>
          <a:lstStyle/>
          <a:p>
            <a:pPr algn="just"/>
            <a:r>
              <a:rPr lang="en-IN" sz="2600" dirty="0">
                <a:solidFill>
                  <a:schemeClr val="bg1"/>
                </a:solidFill>
                <a:latin typeface="Barlow Light" panose="020B0604020202020204" charset="0"/>
              </a:rPr>
              <a:t>We have made a potential divider circuit with LDR and 100K variable resistance connected in series. We know that voltage is directly proportional to conductance so more voltage we will get from this divider when LDR is getting light and low voltage in darkness. This divided voltage is given to pin 2 of IC 555.</a:t>
            </a:r>
          </a:p>
        </p:txBody>
      </p:sp>
      <p:sp>
        <p:nvSpPr>
          <p:cNvPr id="8" name="TextBox 7"/>
          <p:cNvSpPr txBox="1"/>
          <p:nvPr/>
        </p:nvSpPr>
        <p:spPr>
          <a:xfrm>
            <a:off x="2181970" y="5428135"/>
            <a:ext cx="14468709" cy="892552"/>
          </a:xfrm>
          <a:prstGeom prst="rect">
            <a:avLst/>
          </a:prstGeom>
          <a:noFill/>
        </p:spPr>
        <p:txBody>
          <a:bodyPr wrap="square" rtlCol="0">
            <a:spAutoFit/>
          </a:bodyPr>
          <a:lstStyle/>
          <a:p>
            <a:pPr algn="just"/>
            <a:r>
              <a:rPr lang="en-IN" sz="2600" dirty="0">
                <a:solidFill>
                  <a:schemeClr val="bg1"/>
                </a:solidFill>
                <a:latin typeface="Barlow Light" panose="020B0604020202020204" charset="0"/>
              </a:rPr>
              <a:t>Variable resistance is so adjusted that it crosses potential of 1/3rd in brightness and fall below 1/3rd in darkness.</a:t>
            </a:r>
          </a:p>
        </p:txBody>
      </p:sp>
      <p:sp>
        <p:nvSpPr>
          <p:cNvPr id="9" name="TextBox 8"/>
          <p:cNvSpPr txBox="1"/>
          <p:nvPr/>
        </p:nvSpPr>
        <p:spPr>
          <a:xfrm>
            <a:off x="2163827" y="7124700"/>
            <a:ext cx="14468708" cy="1292662"/>
          </a:xfrm>
          <a:prstGeom prst="rect">
            <a:avLst/>
          </a:prstGeom>
          <a:noFill/>
        </p:spPr>
        <p:txBody>
          <a:bodyPr wrap="square" rtlCol="0">
            <a:spAutoFit/>
          </a:bodyPr>
          <a:lstStyle/>
          <a:p>
            <a:pPr algn="just"/>
            <a:r>
              <a:rPr lang="en-IN" sz="2600" dirty="0">
                <a:solidFill>
                  <a:schemeClr val="bg1"/>
                </a:solidFill>
                <a:latin typeface="Barlow Light" panose="020B0604020202020204" charset="0"/>
              </a:rPr>
              <a:t>Sensitiveness can be adjusted by this variable resistance. As soon as LDR gets dark the voltage of pin 2 drops 1/3rd of the supply voltage and pin 3 gets high and LED or buzzer which is connected to the output gets activated.</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857" y="1562098"/>
            <a:ext cx="13135890" cy="7391400"/>
          </a:xfrm>
          <a:prstGeom prst="rect">
            <a:avLst/>
          </a:prstGeom>
        </p:spPr>
      </p:pic>
      <p:sp>
        <p:nvSpPr>
          <p:cNvPr id="9" name="AutoShape 2"/>
          <p:cNvSpPr/>
          <p:nvPr/>
        </p:nvSpPr>
        <p:spPr>
          <a:xfrm>
            <a:off x="0" y="8937167"/>
            <a:ext cx="18288000" cy="1349833"/>
          </a:xfrm>
          <a:prstGeom prst="rect">
            <a:avLst/>
          </a:prstGeom>
          <a:solidFill>
            <a:srgbClr val="000000"/>
          </a:solidFill>
        </p:spPr>
      </p:sp>
      <p:pic>
        <p:nvPicPr>
          <p:cNvPr id="10"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773400" y="4408712"/>
            <a:ext cx="2140529" cy="4572000"/>
          </a:xfrm>
          <a:prstGeom prst="rect">
            <a:avLst/>
          </a:prstGeom>
        </p:spPr>
      </p:pic>
      <p:grpSp>
        <p:nvGrpSpPr>
          <p:cNvPr id="11" name="Group 2"/>
          <p:cNvGrpSpPr/>
          <p:nvPr/>
        </p:nvGrpSpPr>
        <p:grpSpPr>
          <a:xfrm>
            <a:off x="8622802" y="9563100"/>
            <a:ext cx="1042396" cy="190555"/>
            <a:chOff x="0" y="0"/>
            <a:chExt cx="1389862" cy="254073"/>
          </a:xfrm>
        </p:grpSpPr>
        <p:pic>
          <p:nvPicPr>
            <p:cNvPr id="12" name="Picture 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0" y="0"/>
              <a:ext cx="254073" cy="254073"/>
            </a:xfrm>
            <a:prstGeom prst="rect">
              <a:avLst/>
            </a:prstGeom>
          </p:spPr>
        </p:pic>
        <p:pic>
          <p:nvPicPr>
            <p:cNvPr id="13" name="Picture 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567894" y="0"/>
              <a:ext cx="254073" cy="254073"/>
            </a:xfrm>
            <a:prstGeom prst="rect">
              <a:avLst/>
            </a:prstGeom>
          </p:spPr>
        </p:pic>
        <p:pic>
          <p:nvPicPr>
            <p:cNvPr id="14" name="Picture 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135788" y="0"/>
              <a:ext cx="254073" cy="254073"/>
            </a:xfrm>
            <a:prstGeom prst="rect">
              <a:avLst/>
            </a:prstGeom>
          </p:spPr>
        </p:pic>
      </p:grpSp>
      <p:sp>
        <p:nvSpPr>
          <p:cNvPr id="15" name="TextBox 6"/>
          <p:cNvSpPr txBox="1"/>
          <p:nvPr/>
        </p:nvSpPr>
        <p:spPr>
          <a:xfrm>
            <a:off x="762000" y="639758"/>
            <a:ext cx="10134600" cy="923330"/>
          </a:xfrm>
          <a:prstGeom prst="rect">
            <a:avLst/>
          </a:prstGeom>
        </p:spPr>
        <p:txBody>
          <a:bodyPr wrap="square" lIns="0" tIns="0" rIns="0" bIns="0" rtlCol="0" anchor="t">
            <a:spAutoFit/>
          </a:bodyPr>
          <a:lstStyle/>
          <a:p>
            <a:pPr>
              <a:lnSpc>
                <a:spcPts val="7200"/>
              </a:lnSpc>
            </a:pPr>
            <a:r>
              <a:rPr lang="en-US" sz="6000" dirty="0" smtClean="0">
                <a:solidFill>
                  <a:srgbClr val="000000"/>
                </a:solidFill>
                <a:latin typeface="Barlow Condensed Bold" panose="020B0604020202020204" charset="0"/>
              </a:rPr>
              <a:t>Smart Street Light Control System</a:t>
            </a:r>
            <a:endParaRPr lang="en-US" sz="6000" dirty="0">
              <a:solidFill>
                <a:srgbClr val="000000"/>
              </a:solidFill>
              <a:latin typeface="Barlow Condensed Bold" panose="020B0604020202020204" charset="0"/>
            </a:endParaRPr>
          </a:p>
        </p:txBody>
      </p:sp>
    </p:spTree>
    <p:extLst>
      <p:ext uri="{BB962C8B-B14F-4D97-AF65-F5344CB8AC3E}">
        <p14:creationId xmlns:p14="http://schemas.microsoft.com/office/powerpoint/2010/main" val="67935285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990599" y="1029609"/>
            <a:ext cx="6968227" cy="2269852"/>
          </a:xfrm>
          <a:prstGeom prst="rect">
            <a:avLst/>
          </a:prstGeom>
        </p:spPr>
        <p:txBody>
          <a:bodyPr wrap="square" lIns="0" tIns="0" rIns="0" bIns="0" rtlCol="0" anchor="t">
            <a:spAutoFit/>
          </a:bodyPr>
          <a:lstStyle/>
          <a:p>
            <a:pPr>
              <a:lnSpc>
                <a:spcPts val="5880"/>
              </a:lnSpc>
            </a:pPr>
            <a:r>
              <a:rPr lang="en-US" sz="4400" b="1" dirty="0" smtClean="0">
                <a:solidFill>
                  <a:schemeClr val="bg1"/>
                </a:solidFill>
                <a:latin typeface="Barlow Light" panose="020B0604020202020204" charset="0"/>
              </a:rPr>
              <a:t>How </a:t>
            </a:r>
            <a:r>
              <a:rPr lang="en-US" sz="4400" b="1" dirty="0" smtClean="0">
                <a:solidFill>
                  <a:schemeClr val="bg1"/>
                </a:solidFill>
                <a:latin typeface="Barlow Light" panose="020B0604020202020204" charset="0"/>
              </a:rPr>
              <a:t>To Work Smart </a:t>
            </a:r>
            <a:r>
              <a:rPr lang="en-US" sz="4400" b="1" dirty="0">
                <a:solidFill>
                  <a:schemeClr val="bg1"/>
                </a:solidFill>
                <a:latin typeface="Barlow Light" panose="020B0604020202020204" charset="0"/>
              </a:rPr>
              <a:t>Street Light Control </a:t>
            </a:r>
            <a:r>
              <a:rPr lang="en-US" sz="4400" b="1" dirty="0" smtClean="0">
                <a:solidFill>
                  <a:schemeClr val="bg1"/>
                </a:solidFill>
                <a:latin typeface="Barlow Light" panose="020B0604020202020204" charset="0"/>
              </a:rPr>
              <a:t>System</a:t>
            </a:r>
            <a:endParaRPr lang="en-US" sz="4400" b="1" dirty="0">
              <a:solidFill>
                <a:schemeClr val="bg1"/>
              </a:solidFill>
              <a:latin typeface="Barlow Light" panose="020B0604020202020204" charset="0"/>
            </a:endParaRPr>
          </a:p>
          <a:p>
            <a:pPr>
              <a:lnSpc>
                <a:spcPts val="5880"/>
              </a:lnSpc>
            </a:pPr>
            <a:endParaRPr lang="en-US" sz="4200" b="1" dirty="0">
              <a:solidFill>
                <a:schemeClr val="bg1"/>
              </a:solidFill>
              <a:latin typeface="Barlow Light" panose="020B0604020202020204" charset="0"/>
            </a:endParaRPr>
          </a:p>
        </p:txBody>
      </p:sp>
      <p:sp>
        <p:nvSpPr>
          <p:cNvPr id="5" name="TextBox 5"/>
          <p:cNvSpPr txBox="1"/>
          <p:nvPr/>
        </p:nvSpPr>
        <p:spPr>
          <a:xfrm>
            <a:off x="9133114" y="2912708"/>
            <a:ext cx="8115300" cy="1590179"/>
          </a:xfrm>
          <a:prstGeom prst="rect">
            <a:avLst/>
          </a:prstGeom>
        </p:spPr>
        <p:txBody>
          <a:bodyPr lIns="0" tIns="0" rIns="0" bIns="0" rtlCol="0" anchor="t">
            <a:spAutoFit/>
          </a:bodyPr>
          <a:lstStyle/>
          <a:p>
            <a:pPr algn="just">
              <a:lnSpc>
                <a:spcPts val="3079"/>
              </a:lnSpc>
            </a:pPr>
            <a:r>
              <a:rPr lang="en-IN" sz="2600" dirty="0">
                <a:solidFill>
                  <a:schemeClr val="bg1"/>
                </a:solidFill>
                <a:latin typeface="Barlow Light" panose="020B0604020202020204" charset="0"/>
              </a:rPr>
              <a:t>A solution was needed so that the lamps could be clustered in smaller numbers and handled more efficiently in terms of powering on and off, power outages, maintenance etc. </a:t>
            </a:r>
          </a:p>
        </p:txBody>
      </p:sp>
      <p:sp>
        <p:nvSpPr>
          <p:cNvPr id="6" name="TextBox 6"/>
          <p:cNvSpPr txBox="1"/>
          <p:nvPr/>
        </p:nvSpPr>
        <p:spPr>
          <a:xfrm>
            <a:off x="9129485" y="4953093"/>
            <a:ext cx="8115300" cy="1192634"/>
          </a:xfrm>
          <a:prstGeom prst="rect">
            <a:avLst/>
          </a:prstGeom>
        </p:spPr>
        <p:txBody>
          <a:bodyPr lIns="0" tIns="0" rIns="0" bIns="0" rtlCol="0" anchor="t">
            <a:spAutoFit/>
          </a:bodyPr>
          <a:lstStyle/>
          <a:p>
            <a:pPr algn="just">
              <a:lnSpc>
                <a:spcPts val="3079"/>
              </a:lnSpc>
            </a:pPr>
            <a:r>
              <a:rPr lang="en-IN" sz="2600" dirty="0">
                <a:solidFill>
                  <a:schemeClr val="bg1"/>
                </a:solidFill>
                <a:latin typeface="Barlow Light" panose="020B0604020202020204" charset="0"/>
              </a:rPr>
              <a:t>Thus, lighting panel control and monitoring units (power cabinets, feeder pillars) were invented and used to restructure public lighting. </a:t>
            </a:r>
            <a:endParaRPr lang="en-US" sz="2600" dirty="0">
              <a:solidFill>
                <a:schemeClr val="bg1"/>
              </a:solidFill>
              <a:latin typeface="Barlow Light" panose="020B0604020202020204" charset="0"/>
            </a:endParaRPr>
          </a:p>
        </p:txBody>
      </p:sp>
      <p:sp>
        <p:nvSpPr>
          <p:cNvPr id="7" name="TextBox 7"/>
          <p:cNvSpPr txBox="1"/>
          <p:nvPr/>
        </p:nvSpPr>
        <p:spPr>
          <a:xfrm>
            <a:off x="9129485" y="6670849"/>
            <a:ext cx="8115300" cy="1192634"/>
          </a:xfrm>
          <a:prstGeom prst="rect">
            <a:avLst/>
          </a:prstGeom>
        </p:spPr>
        <p:txBody>
          <a:bodyPr lIns="0" tIns="0" rIns="0" bIns="0" rtlCol="0" anchor="t">
            <a:spAutoFit/>
          </a:bodyPr>
          <a:lstStyle/>
          <a:p>
            <a:pPr algn="just">
              <a:lnSpc>
                <a:spcPts val="3079"/>
              </a:lnSpc>
            </a:pPr>
            <a:r>
              <a:rPr lang="en-IN" sz="2600" dirty="0">
                <a:solidFill>
                  <a:schemeClr val="bg1"/>
                </a:solidFill>
                <a:latin typeface="Barlow Light" panose="020B0604020202020204" charset="0"/>
              </a:rPr>
              <a:t>This allowed for each light segment to be manually powered on. Later, controllers were installed on these lighting control </a:t>
            </a:r>
            <a:r>
              <a:rPr lang="en-IN" sz="2600" dirty="0" smtClean="0">
                <a:solidFill>
                  <a:schemeClr val="bg1"/>
                </a:solidFill>
                <a:latin typeface="Barlow Light" panose="020B0604020202020204" charset="0"/>
              </a:rPr>
              <a:t>units</a:t>
            </a:r>
            <a:endParaRPr lang="en-US" sz="2600" dirty="0">
              <a:solidFill>
                <a:schemeClr val="bg1"/>
              </a:solidFill>
              <a:latin typeface="Barlow Light" panose="020B0604020202020204" charset="0"/>
            </a:endParaRPr>
          </a:p>
        </p:txBody>
      </p:sp>
      <p:grpSp>
        <p:nvGrpSpPr>
          <p:cNvPr id="8" name="Group 8"/>
          <p:cNvGrpSpPr/>
          <p:nvPr/>
        </p:nvGrpSpPr>
        <p:grpSpPr>
          <a:xfrm>
            <a:off x="8044883" y="1105809"/>
            <a:ext cx="565379" cy="565379"/>
            <a:chOff x="0" y="0"/>
            <a:chExt cx="753839" cy="753839"/>
          </a:xfrm>
        </p:grpSpPr>
        <p:sp>
          <p:nvSpPr>
            <p:cNvPr id="9" name="TextBox 9"/>
            <p:cNvSpPr txBox="1"/>
            <p:nvPr/>
          </p:nvSpPr>
          <p:spPr>
            <a:xfrm>
              <a:off x="114740" y="176292"/>
              <a:ext cx="524359" cy="459318"/>
            </a:xfrm>
            <a:prstGeom prst="rect">
              <a:avLst/>
            </a:prstGeom>
          </p:spPr>
          <p:txBody>
            <a:bodyPr lIns="0" tIns="0" rIns="0" bIns="0" rtlCol="0" anchor="t">
              <a:spAutoFit/>
            </a:bodyPr>
            <a:lstStyle/>
            <a:p>
              <a:pPr algn="ctr">
                <a:lnSpc>
                  <a:spcPts val="2800"/>
                </a:lnSpc>
              </a:pPr>
              <a:r>
                <a:rPr lang="en-US" sz="2000">
                  <a:solidFill>
                    <a:srgbClr val="FFFFFF"/>
                  </a:solidFill>
                  <a:latin typeface="Barlow Condensed Bold"/>
                </a:rPr>
                <a:t>1</a:t>
              </a:r>
            </a:p>
          </p:txBody>
        </p:sp>
        <p:grpSp>
          <p:nvGrpSpPr>
            <p:cNvPr id="10" name="Group 10"/>
            <p:cNvGrpSpPr>
              <a:grpSpLocks noChangeAspect="1"/>
            </p:cNvGrpSpPr>
            <p:nvPr/>
          </p:nvGrpSpPr>
          <p:grpSpPr>
            <a:xfrm>
              <a:off x="0" y="0"/>
              <a:ext cx="753839" cy="753839"/>
              <a:chOff x="0" y="0"/>
              <a:chExt cx="6355080" cy="6355080"/>
            </a:xfrm>
          </p:grpSpPr>
          <p:sp>
            <p:nvSpPr>
              <p:cNvPr id="11" name="Freeform 1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grpSp>
        <p:nvGrpSpPr>
          <p:cNvPr id="16" name="Group 16"/>
          <p:cNvGrpSpPr/>
          <p:nvPr/>
        </p:nvGrpSpPr>
        <p:grpSpPr>
          <a:xfrm>
            <a:off x="8099312" y="2977921"/>
            <a:ext cx="565379" cy="565379"/>
            <a:chOff x="72572" y="-283757"/>
            <a:chExt cx="753839" cy="753839"/>
          </a:xfrm>
        </p:grpSpPr>
        <p:grpSp>
          <p:nvGrpSpPr>
            <p:cNvPr id="17" name="Group 17"/>
            <p:cNvGrpSpPr>
              <a:grpSpLocks noChangeAspect="1"/>
            </p:cNvGrpSpPr>
            <p:nvPr/>
          </p:nvGrpSpPr>
          <p:grpSpPr>
            <a:xfrm>
              <a:off x="72572" y="-283757"/>
              <a:ext cx="753839" cy="753839"/>
              <a:chOff x="611803" y="-2392157"/>
              <a:chExt cx="6355080" cy="6355080"/>
            </a:xfrm>
          </p:grpSpPr>
          <p:sp>
            <p:nvSpPr>
              <p:cNvPr id="18" name="Freeform 18"/>
              <p:cNvSpPr/>
              <p:nvPr/>
            </p:nvSpPr>
            <p:spPr>
              <a:xfrm>
                <a:off x="611803" y="-2392157"/>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9" name="TextBox 19"/>
            <p:cNvSpPr txBox="1"/>
            <p:nvPr/>
          </p:nvSpPr>
          <p:spPr>
            <a:xfrm>
              <a:off x="187311" y="-146221"/>
              <a:ext cx="524359" cy="478764"/>
            </a:xfrm>
            <a:prstGeom prst="rect">
              <a:avLst/>
            </a:prstGeom>
          </p:spPr>
          <p:txBody>
            <a:bodyPr lIns="0" tIns="0" rIns="0" bIns="0" rtlCol="0" anchor="t">
              <a:spAutoFit/>
            </a:bodyPr>
            <a:lstStyle/>
            <a:p>
              <a:pPr algn="ctr">
                <a:lnSpc>
                  <a:spcPts val="2800"/>
                </a:lnSpc>
              </a:pPr>
              <a:r>
                <a:rPr lang="en-US" sz="2000" dirty="0" smtClean="0">
                  <a:solidFill>
                    <a:srgbClr val="FFFFFF"/>
                  </a:solidFill>
                  <a:latin typeface="Barlow Condensed Bold"/>
                </a:rPr>
                <a:t>2</a:t>
              </a:r>
            </a:p>
          </p:txBody>
        </p:sp>
      </p:grpSp>
      <p:grpSp>
        <p:nvGrpSpPr>
          <p:cNvPr id="20" name="Group 20"/>
          <p:cNvGrpSpPr/>
          <p:nvPr/>
        </p:nvGrpSpPr>
        <p:grpSpPr>
          <a:xfrm>
            <a:off x="8044883" y="4991100"/>
            <a:ext cx="565379" cy="565379"/>
            <a:chOff x="0" y="0"/>
            <a:chExt cx="753839" cy="753839"/>
          </a:xfrm>
        </p:grpSpPr>
        <p:grpSp>
          <p:nvGrpSpPr>
            <p:cNvPr id="21" name="Group 21"/>
            <p:cNvGrpSpPr>
              <a:grpSpLocks noChangeAspect="1"/>
            </p:cNvGrpSpPr>
            <p:nvPr/>
          </p:nvGrpSpPr>
          <p:grpSpPr>
            <a:xfrm>
              <a:off x="0" y="0"/>
              <a:ext cx="753839" cy="753839"/>
              <a:chOff x="0" y="0"/>
              <a:chExt cx="6355080" cy="6355080"/>
            </a:xfrm>
          </p:grpSpPr>
          <p:sp>
            <p:nvSpPr>
              <p:cNvPr id="22" name="Freeform 2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23" name="TextBox 23"/>
            <p:cNvSpPr txBox="1"/>
            <p:nvPr/>
          </p:nvSpPr>
          <p:spPr>
            <a:xfrm>
              <a:off x="114740" y="145336"/>
              <a:ext cx="524359" cy="478764"/>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3</a:t>
              </a:r>
            </a:p>
          </p:txBody>
        </p:sp>
      </p:grpSp>
      <p:grpSp>
        <p:nvGrpSpPr>
          <p:cNvPr id="24" name="Group 24"/>
          <p:cNvGrpSpPr/>
          <p:nvPr/>
        </p:nvGrpSpPr>
        <p:grpSpPr>
          <a:xfrm>
            <a:off x="8044883" y="6743700"/>
            <a:ext cx="565379" cy="565379"/>
            <a:chOff x="0" y="0"/>
            <a:chExt cx="753839" cy="753839"/>
          </a:xfrm>
        </p:grpSpPr>
        <p:grpSp>
          <p:nvGrpSpPr>
            <p:cNvPr id="25" name="Group 25"/>
            <p:cNvGrpSpPr>
              <a:grpSpLocks noChangeAspect="1"/>
            </p:cNvGrpSpPr>
            <p:nvPr/>
          </p:nvGrpSpPr>
          <p:grpSpPr>
            <a:xfrm>
              <a:off x="0" y="0"/>
              <a:ext cx="753839" cy="753839"/>
              <a:chOff x="0" y="0"/>
              <a:chExt cx="6355080" cy="6355080"/>
            </a:xfrm>
          </p:grpSpPr>
          <p:sp>
            <p:nvSpPr>
              <p:cNvPr id="26" name="Freeform 2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27" name="TextBox 27"/>
            <p:cNvSpPr txBox="1"/>
            <p:nvPr/>
          </p:nvSpPr>
          <p:spPr>
            <a:xfrm>
              <a:off x="114740" y="137536"/>
              <a:ext cx="524359" cy="478764"/>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4</a:t>
              </a:r>
            </a:p>
          </p:txBody>
        </p:sp>
      </p:grpSp>
      <p:sp>
        <p:nvSpPr>
          <p:cNvPr id="28" name="TextBox 27"/>
          <p:cNvSpPr txBox="1"/>
          <p:nvPr/>
        </p:nvSpPr>
        <p:spPr>
          <a:xfrm>
            <a:off x="9144000" y="1105809"/>
            <a:ext cx="7315200" cy="1292662"/>
          </a:xfrm>
          <a:prstGeom prst="rect">
            <a:avLst/>
          </a:prstGeom>
          <a:noFill/>
        </p:spPr>
        <p:txBody>
          <a:bodyPr wrap="square" rtlCol="0">
            <a:spAutoFit/>
          </a:bodyPr>
          <a:lstStyle/>
          <a:p>
            <a:pPr algn="just"/>
            <a:r>
              <a:rPr lang="en-IN" sz="2600" dirty="0">
                <a:solidFill>
                  <a:schemeClr val="bg1"/>
                </a:solidFill>
                <a:latin typeface="Barlow Light" panose="020B0604020202020204" charset="0"/>
              </a:rPr>
              <a:t>The idea of street lighting control appeared long ago, from the struggle of managing large numbers of lamps. </a:t>
            </a:r>
          </a:p>
        </p:txBody>
      </p:sp>
      <p:grpSp>
        <p:nvGrpSpPr>
          <p:cNvPr id="29" name="Group 24"/>
          <p:cNvGrpSpPr/>
          <p:nvPr/>
        </p:nvGrpSpPr>
        <p:grpSpPr>
          <a:xfrm>
            <a:off x="8044883" y="8388121"/>
            <a:ext cx="565379" cy="565379"/>
            <a:chOff x="0" y="0"/>
            <a:chExt cx="753839" cy="753839"/>
          </a:xfrm>
        </p:grpSpPr>
        <p:grpSp>
          <p:nvGrpSpPr>
            <p:cNvPr id="30" name="Group 25"/>
            <p:cNvGrpSpPr>
              <a:grpSpLocks noChangeAspect="1"/>
            </p:cNvGrpSpPr>
            <p:nvPr/>
          </p:nvGrpSpPr>
          <p:grpSpPr>
            <a:xfrm>
              <a:off x="0" y="0"/>
              <a:ext cx="753839" cy="753839"/>
              <a:chOff x="0" y="0"/>
              <a:chExt cx="6355080" cy="6355080"/>
            </a:xfrm>
          </p:grpSpPr>
          <p:sp>
            <p:nvSpPr>
              <p:cNvPr id="32" name="Freeform 2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31" name="TextBox 27"/>
            <p:cNvSpPr txBox="1"/>
            <p:nvPr/>
          </p:nvSpPr>
          <p:spPr>
            <a:xfrm>
              <a:off x="144689" y="137536"/>
              <a:ext cx="524359" cy="478764"/>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5</a:t>
              </a:r>
            </a:p>
          </p:txBody>
        </p:sp>
      </p:grpSp>
      <p:sp>
        <p:nvSpPr>
          <p:cNvPr id="33" name="TextBox 7"/>
          <p:cNvSpPr txBox="1"/>
          <p:nvPr/>
        </p:nvSpPr>
        <p:spPr>
          <a:xfrm>
            <a:off x="9129485" y="8388605"/>
            <a:ext cx="8115300" cy="795089"/>
          </a:xfrm>
          <a:prstGeom prst="rect">
            <a:avLst/>
          </a:prstGeom>
        </p:spPr>
        <p:txBody>
          <a:bodyPr lIns="0" tIns="0" rIns="0" bIns="0" rtlCol="0" anchor="t">
            <a:spAutoFit/>
          </a:bodyPr>
          <a:lstStyle/>
          <a:p>
            <a:pPr algn="just">
              <a:lnSpc>
                <a:spcPts val="3079"/>
              </a:lnSpc>
            </a:pPr>
            <a:r>
              <a:rPr lang="en-IN" sz="2600" dirty="0">
                <a:solidFill>
                  <a:schemeClr val="bg1"/>
                </a:solidFill>
                <a:latin typeface="Barlow Light" panose="020B0604020202020204" charset="0"/>
              </a:rPr>
              <a:t>They took the place of human intervention, functioning as an automation for switching the light on and off.</a:t>
            </a:r>
            <a:endParaRPr lang="en-US" sz="2600" dirty="0">
              <a:solidFill>
                <a:schemeClr val="bg1"/>
              </a:solidFill>
              <a:latin typeface="Barlow Light" panose="020B0604020202020204" charset="0"/>
            </a:endParaRPr>
          </a:p>
        </p:txBody>
      </p:sp>
    </p:spTree>
    <p:extLst>
      <p:ext uri="{BB962C8B-B14F-4D97-AF65-F5344CB8AC3E}">
        <p14:creationId xmlns:p14="http://schemas.microsoft.com/office/powerpoint/2010/main" val="249639177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1"/>
          <p:cNvSpPr txBox="1"/>
          <p:nvPr/>
        </p:nvSpPr>
        <p:spPr>
          <a:xfrm>
            <a:off x="8305800" y="3125569"/>
            <a:ext cx="9067800" cy="1692771"/>
          </a:xfrm>
          <a:prstGeom prst="rect">
            <a:avLst/>
          </a:prstGeom>
          <a:noFill/>
        </p:spPr>
        <p:txBody>
          <a:bodyPr wrap="square" rtlCol="0">
            <a:spAutoFit/>
          </a:bodyPr>
          <a:lstStyle/>
          <a:p>
            <a:pPr algn="just"/>
            <a:r>
              <a:rPr lang="en-IN" sz="2600" dirty="0">
                <a:solidFill>
                  <a:schemeClr val="bg1"/>
                </a:solidFill>
                <a:latin typeface="Barlow Light" panose="020B0604020202020204" charset="0"/>
              </a:rPr>
              <a:t>Since then, street lighting needed to become more effective, less energy consuming, and less polluting. So, control systems have evolved to become ‘smart’ by allowing lamp control and data collection. </a:t>
            </a:r>
          </a:p>
        </p:txBody>
      </p:sp>
      <p:grpSp>
        <p:nvGrpSpPr>
          <p:cNvPr id="5" name="Group 24"/>
          <p:cNvGrpSpPr/>
          <p:nvPr/>
        </p:nvGrpSpPr>
        <p:grpSpPr>
          <a:xfrm>
            <a:off x="6978421" y="5524500"/>
            <a:ext cx="565379" cy="565379"/>
            <a:chOff x="0" y="0"/>
            <a:chExt cx="753839" cy="753839"/>
          </a:xfrm>
        </p:grpSpPr>
        <p:grpSp>
          <p:nvGrpSpPr>
            <p:cNvPr id="6" name="Group 25"/>
            <p:cNvGrpSpPr>
              <a:grpSpLocks noChangeAspect="1"/>
            </p:cNvGrpSpPr>
            <p:nvPr/>
          </p:nvGrpSpPr>
          <p:grpSpPr>
            <a:xfrm>
              <a:off x="0" y="0"/>
              <a:ext cx="753839" cy="753839"/>
              <a:chOff x="0" y="0"/>
              <a:chExt cx="6355080" cy="6355080"/>
            </a:xfrm>
          </p:grpSpPr>
          <p:sp>
            <p:nvSpPr>
              <p:cNvPr id="8" name="Freeform 2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7" name="TextBox 27"/>
            <p:cNvSpPr txBox="1"/>
            <p:nvPr/>
          </p:nvSpPr>
          <p:spPr>
            <a:xfrm>
              <a:off x="114740" y="118685"/>
              <a:ext cx="524359" cy="427468"/>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7</a:t>
              </a:r>
            </a:p>
          </p:txBody>
        </p:sp>
      </p:grpSp>
      <p:grpSp>
        <p:nvGrpSpPr>
          <p:cNvPr id="9" name="Group 24"/>
          <p:cNvGrpSpPr/>
          <p:nvPr/>
        </p:nvGrpSpPr>
        <p:grpSpPr>
          <a:xfrm>
            <a:off x="6902221" y="3206521"/>
            <a:ext cx="565379" cy="565379"/>
            <a:chOff x="0" y="0"/>
            <a:chExt cx="753839" cy="753839"/>
          </a:xfrm>
        </p:grpSpPr>
        <p:grpSp>
          <p:nvGrpSpPr>
            <p:cNvPr id="10" name="Group 25"/>
            <p:cNvGrpSpPr>
              <a:grpSpLocks noChangeAspect="1"/>
            </p:cNvGrpSpPr>
            <p:nvPr/>
          </p:nvGrpSpPr>
          <p:grpSpPr>
            <a:xfrm>
              <a:off x="0" y="0"/>
              <a:ext cx="753839" cy="753839"/>
              <a:chOff x="0" y="0"/>
              <a:chExt cx="6355080" cy="6355080"/>
            </a:xfrm>
          </p:grpSpPr>
          <p:sp>
            <p:nvSpPr>
              <p:cNvPr id="12" name="Freeform 2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1" name="TextBox 27"/>
            <p:cNvSpPr txBox="1"/>
            <p:nvPr/>
          </p:nvSpPr>
          <p:spPr>
            <a:xfrm>
              <a:off x="101600" y="118685"/>
              <a:ext cx="524359" cy="427468"/>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6</a:t>
              </a:r>
            </a:p>
          </p:txBody>
        </p:sp>
      </p:grpSp>
      <p:sp>
        <p:nvSpPr>
          <p:cNvPr id="3" name="TextBox 2"/>
          <p:cNvSpPr txBox="1"/>
          <p:nvPr/>
        </p:nvSpPr>
        <p:spPr>
          <a:xfrm>
            <a:off x="8305800" y="5448300"/>
            <a:ext cx="8763000" cy="892552"/>
          </a:xfrm>
          <a:prstGeom prst="rect">
            <a:avLst/>
          </a:prstGeom>
          <a:noFill/>
        </p:spPr>
        <p:txBody>
          <a:bodyPr wrap="square" rtlCol="0">
            <a:spAutoFit/>
          </a:bodyPr>
          <a:lstStyle/>
          <a:p>
            <a:pPr algn="just"/>
            <a:r>
              <a:rPr lang="en-IN" sz="2600" dirty="0" smtClean="0">
                <a:solidFill>
                  <a:schemeClr val="bg1"/>
                </a:solidFill>
                <a:latin typeface="Barlow Light" panose="020B0604020202020204" charset="0"/>
              </a:rPr>
              <a:t>This was made possible by allowing </a:t>
            </a:r>
            <a:r>
              <a:rPr lang="en-IN" sz="2600" b="1" dirty="0" smtClean="0">
                <a:solidFill>
                  <a:schemeClr val="bg1"/>
                </a:solidFill>
                <a:latin typeface="Barlow Light" panose="020B0604020202020204" charset="0"/>
              </a:rPr>
              <a:t>segment-level and lamp-level control </a:t>
            </a:r>
            <a:r>
              <a:rPr lang="en-IN" sz="2600" dirty="0" smtClean="0">
                <a:solidFill>
                  <a:schemeClr val="bg1"/>
                </a:solidFill>
                <a:latin typeface="Barlow Light" panose="020B0604020202020204" charset="0"/>
              </a:rPr>
              <a:t>via cabinet or luminaire controllers respectively.</a:t>
            </a:r>
            <a:endParaRPr lang="en-IN" sz="2600" dirty="0">
              <a:solidFill>
                <a:schemeClr val="bg1"/>
              </a:solidFill>
              <a:latin typeface="Barlow Light" panose="020B0604020202020204"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5" y="0"/>
            <a:ext cx="6200775" cy="10287000"/>
          </a:xfrm>
          <a:prstGeom prst="rect">
            <a:avLst/>
          </a:prstGeom>
        </p:spPr>
      </p:pic>
    </p:spTree>
    <p:extLst>
      <p:ext uri="{BB962C8B-B14F-4D97-AF65-F5344CB8AC3E}">
        <p14:creationId xmlns:p14="http://schemas.microsoft.com/office/powerpoint/2010/main" val="46494935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6"/>
          <p:cNvSpPr txBox="1"/>
          <p:nvPr/>
        </p:nvSpPr>
        <p:spPr>
          <a:xfrm>
            <a:off x="7260771" y="443754"/>
            <a:ext cx="10134600" cy="923330"/>
          </a:xfrm>
          <a:prstGeom prst="rect">
            <a:avLst/>
          </a:prstGeom>
        </p:spPr>
        <p:txBody>
          <a:bodyPr wrap="square" lIns="0" tIns="0" rIns="0" bIns="0" rtlCol="0" anchor="t">
            <a:spAutoFit/>
          </a:bodyPr>
          <a:lstStyle/>
          <a:p>
            <a:pPr>
              <a:lnSpc>
                <a:spcPts val="7200"/>
              </a:lnSpc>
            </a:pPr>
            <a:r>
              <a:rPr lang="en-US" sz="6000" dirty="0" smtClean="0">
                <a:solidFill>
                  <a:srgbClr val="000000"/>
                </a:solidFill>
                <a:latin typeface="Barlow Condensed Bold" panose="020B0604020202020204" charset="0"/>
              </a:rPr>
              <a:t>Communication Technology</a:t>
            </a:r>
            <a:endParaRPr lang="en-US" sz="6000" dirty="0">
              <a:solidFill>
                <a:srgbClr val="000000"/>
              </a:solidFill>
              <a:latin typeface="Barlow Condensed Bold" panose="020B060402020202020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885" y="1833094"/>
            <a:ext cx="10058400" cy="665983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019800" cy="10058400"/>
          </a:xfrm>
          <a:prstGeom prst="rect">
            <a:avLst/>
          </a:prstGeom>
        </p:spPr>
      </p:pic>
      <p:sp>
        <p:nvSpPr>
          <p:cNvPr id="11" name="AutoShape 2"/>
          <p:cNvSpPr/>
          <p:nvPr/>
        </p:nvSpPr>
        <p:spPr>
          <a:xfrm>
            <a:off x="0" y="9013426"/>
            <a:ext cx="18288000" cy="1328057"/>
          </a:xfrm>
          <a:prstGeom prst="rect">
            <a:avLst/>
          </a:prstGeom>
          <a:solidFill>
            <a:srgbClr val="000000"/>
          </a:solidFill>
        </p:spPr>
      </p:sp>
      <p:grpSp>
        <p:nvGrpSpPr>
          <p:cNvPr id="12" name="Group 30"/>
          <p:cNvGrpSpPr/>
          <p:nvPr/>
        </p:nvGrpSpPr>
        <p:grpSpPr>
          <a:xfrm>
            <a:off x="8229600" y="9601145"/>
            <a:ext cx="1042396" cy="190555"/>
            <a:chOff x="0" y="0"/>
            <a:chExt cx="1389862" cy="254073"/>
          </a:xfrm>
        </p:grpSpPr>
        <p:pic>
          <p:nvPicPr>
            <p:cNvPr id="13" name="Picture 3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54073" cy="254073"/>
            </a:xfrm>
            <a:prstGeom prst="rect">
              <a:avLst/>
            </a:prstGeom>
          </p:spPr>
        </p:pic>
        <p:pic>
          <p:nvPicPr>
            <p:cNvPr id="14"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567894" y="0"/>
              <a:ext cx="254073" cy="254073"/>
            </a:xfrm>
            <a:prstGeom prst="rect">
              <a:avLst/>
            </a:prstGeom>
          </p:spPr>
        </p:pic>
        <p:pic>
          <p:nvPicPr>
            <p:cNvPr id="16" name="Picture 3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135788" y="0"/>
              <a:ext cx="254073" cy="254073"/>
            </a:xfrm>
            <a:prstGeom prst="rect">
              <a:avLst/>
            </a:prstGeom>
          </p:spPr>
        </p:pic>
      </p:grpSp>
    </p:spTree>
    <p:extLst>
      <p:ext uri="{BB962C8B-B14F-4D97-AF65-F5344CB8AC3E}">
        <p14:creationId xmlns:p14="http://schemas.microsoft.com/office/powerpoint/2010/main" val="413762228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699" y="1029609"/>
            <a:ext cx="6482445" cy="1513235"/>
          </a:xfrm>
          <a:prstGeom prst="rect">
            <a:avLst/>
          </a:prstGeom>
        </p:spPr>
        <p:txBody>
          <a:bodyPr wrap="square" lIns="0" tIns="0" rIns="0" bIns="0" rtlCol="0" anchor="t">
            <a:spAutoFit/>
          </a:bodyPr>
          <a:lstStyle/>
          <a:p>
            <a:pPr>
              <a:lnSpc>
                <a:spcPts val="5880"/>
              </a:lnSpc>
            </a:pPr>
            <a:r>
              <a:rPr lang="en-IN" sz="4400" dirty="0">
                <a:solidFill>
                  <a:schemeClr val="bg1"/>
                </a:solidFill>
                <a:latin typeface="Barlow Light" panose="020B0604020202020204" charset="0"/>
              </a:rPr>
              <a:t>Powerline Communication</a:t>
            </a:r>
          </a:p>
          <a:p>
            <a:pPr>
              <a:lnSpc>
                <a:spcPts val="5880"/>
              </a:lnSpc>
            </a:pPr>
            <a:endParaRPr lang="en-US" sz="4200" dirty="0">
              <a:solidFill>
                <a:schemeClr val="bg1"/>
              </a:solidFill>
              <a:latin typeface="Barlow Light" panose="020B0604020202020204" charset="0"/>
            </a:endParaRPr>
          </a:p>
        </p:txBody>
      </p:sp>
      <p:sp>
        <p:nvSpPr>
          <p:cNvPr id="3" name="TextBox 3"/>
          <p:cNvSpPr txBox="1"/>
          <p:nvPr/>
        </p:nvSpPr>
        <p:spPr>
          <a:xfrm>
            <a:off x="9129486" y="1264842"/>
            <a:ext cx="8115300" cy="1192634"/>
          </a:xfrm>
          <a:prstGeom prst="rect">
            <a:avLst/>
          </a:prstGeom>
        </p:spPr>
        <p:txBody>
          <a:bodyPr lIns="0" tIns="0" rIns="0" bIns="0" rtlCol="0" anchor="t">
            <a:spAutoFit/>
          </a:bodyPr>
          <a:lstStyle/>
          <a:p>
            <a:pPr>
              <a:lnSpc>
                <a:spcPts val="3079"/>
              </a:lnSpc>
            </a:pPr>
            <a:r>
              <a:rPr lang="en-IN" sz="2600" dirty="0">
                <a:solidFill>
                  <a:schemeClr val="bg1"/>
                </a:solidFill>
                <a:latin typeface="Barlow Light" panose="020B0604020202020204" charset="0"/>
              </a:rPr>
              <a:t>Wired or powerline communication (PLC) works on long distances by sending a communication signal directly onto the powerlines.</a:t>
            </a:r>
            <a:endParaRPr lang="en-US" sz="2600" dirty="0">
              <a:solidFill>
                <a:schemeClr val="bg1"/>
              </a:solidFill>
              <a:latin typeface="Barlow Light" panose="020B0604020202020204" charset="0"/>
            </a:endParaRPr>
          </a:p>
        </p:txBody>
      </p:sp>
      <p:sp>
        <p:nvSpPr>
          <p:cNvPr id="5" name="TextBox 5"/>
          <p:cNvSpPr txBox="1"/>
          <p:nvPr/>
        </p:nvSpPr>
        <p:spPr>
          <a:xfrm>
            <a:off x="9096829" y="2827183"/>
            <a:ext cx="8129814" cy="1590179"/>
          </a:xfrm>
          <a:prstGeom prst="rect">
            <a:avLst/>
          </a:prstGeom>
        </p:spPr>
        <p:txBody>
          <a:bodyPr wrap="square" lIns="0" tIns="0" rIns="0" bIns="0" rtlCol="0" anchor="t">
            <a:spAutoFit/>
          </a:bodyPr>
          <a:lstStyle/>
          <a:p>
            <a:pPr>
              <a:lnSpc>
                <a:spcPts val="3079"/>
              </a:lnSpc>
            </a:pPr>
            <a:r>
              <a:rPr lang="en-IN" sz="2600" dirty="0">
                <a:solidFill>
                  <a:schemeClr val="bg1"/>
                </a:solidFill>
                <a:latin typeface="Barlow Light" panose="020B0604020202020204" charset="0"/>
              </a:rPr>
              <a:t>Uninterrupted conductors establish a continuous communication, and the PLC signal doesn’t usually traverse any transformers or power conditioning devices. </a:t>
            </a:r>
            <a:endParaRPr lang="en-US" sz="2600" dirty="0">
              <a:solidFill>
                <a:schemeClr val="bg1"/>
              </a:solidFill>
              <a:latin typeface="Barlow Light" panose="020B0604020202020204" charset="0"/>
            </a:endParaRPr>
          </a:p>
        </p:txBody>
      </p:sp>
      <p:sp>
        <p:nvSpPr>
          <p:cNvPr id="7" name="TextBox 7"/>
          <p:cNvSpPr txBox="1"/>
          <p:nvPr/>
        </p:nvSpPr>
        <p:spPr>
          <a:xfrm>
            <a:off x="9129486" y="7865043"/>
            <a:ext cx="8115300" cy="1590179"/>
          </a:xfrm>
          <a:prstGeom prst="rect">
            <a:avLst/>
          </a:prstGeom>
        </p:spPr>
        <p:txBody>
          <a:bodyPr lIns="0" tIns="0" rIns="0" bIns="0" rtlCol="0" anchor="t">
            <a:spAutoFit/>
          </a:bodyPr>
          <a:lstStyle/>
          <a:p>
            <a:pPr>
              <a:lnSpc>
                <a:spcPts val="3079"/>
              </a:lnSpc>
            </a:pPr>
            <a:r>
              <a:rPr lang="en-IN" sz="2600" dirty="0">
                <a:solidFill>
                  <a:schemeClr val="bg1"/>
                </a:solidFill>
                <a:latin typeface="Barlow Light" panose="020B0604020202020204" charset="0"/>
              </a:rPr>
              <a:t>These street lights can either communicate with each other or communicate with gateways leading to supervisory control systems. </a:t>
            </a:r>
          </a:p>
          <a:p>
            <a:pPr>
              <a:lnSpc>
                <a:spcPts val="3079"/>
              </a:lnSpc>
            </a:pPr>
            <a:endParaRPr lang="en-US" sz="2600" dirty="0">
              <a:solidFill>
                <a:srgbClr val="FFFFFF"/>
              </a:solidFill>
              <a:latin typeface="Barlow Light"/>
            </a:endParaRPr>
          </a:p>
        </p:txBody>
      </p:sp>
      <p:grpSp>
        <p:nvGrpSpPr>
          <p:cNvPr id="8" name="Group 8"/>
          <p:cNvGrpSpPr/>
          <p:nvPr/>
        </p:nvGrpSpPr>
        <p:grpSpPr>
          <a:xfrm>
            <a:off x="8044883" y="1301521"/>
            <a:ext cx="565379" cy="565379"/>
            <a:chOff x="0" y="0"/>
            <a:chExt cx="753839" cy="753839"/>
          </a:xfrm>
        </p:grpSpPr>
        <p:sp>
          <p:nvSpPr>
            <p:cNvPr id="9" name="TextBox 9"/>
            <p:cNvSpPr txBox="1"/>
            <p:nvPr/>
          </p:nvSpPr>
          <p:spPr>
            <a:xfrm>
              <a:off x="114740" y="152781"/>
              <a:ext cx="524359" cy="459318"/>
            </a:xfrm>
            <a:prstGeom prst="rect">
              <a:avLst/>
            </a:prstGeom>
          </p:spPr>
          <p:txBody>
            <a:bodyPr lIns="0" tIns="0" rIns="0" bIns="0" rtlCol="0" anchor="t">
              <a:spAutoFit/>
            </a:bodyPr>
            <a:lstStyle/>
            <a:p>
              <a:pPr algn="ctr">
                <a:lnSpc>
                  <a:spcPts val="2800"/>
                </a:lnSpc>
              </a:pPr>
              <a:r>
                <a:rPr lang="en-US" sz="2000">
                  <a:solidFill>
                    <a:srgbClr val="FFFFFF"/>
                  </a:solidFill>
                  <a:latin typeface="Barlow Condensed Bold"/>
                </a:rPr>
                <a:t>1</a:t>
              </a:r>
            </a:p>
          </p:txBody>
        </p:sp>
        <p:grpSp>
          <p:nvGrpSpPr>
            <p:cNvPr id="10" name="Group 10"/>
            <p:cNvGrpSpPr>
              <a:grpSpLocks noChangeAspect="1"/>
            </p:cNvGrpSpPr>
            <p:nvPr/>
          </p:nvGrpSpPr>
          <p:grpSpPr>
            <a:xfrm>
              <a:off x="0" y="0"/>
              <a:ext cx="753839" cy="753839"/>
              <a:chOff x="0" y="0"/>
              <a:chExt cx="6355080" cy="6355080"/>
            </a:xfrm>
          </p:grpSpPr>
          <p:sp>
            <p:nvSpPr>
              <p:cNvPr id="11" name="Freeform 1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grpSp>
        <p:nvGrpSpPr>
          <p:cNvPr id="16" name="Group 16"/>
          <p:cNvGrpSpPr/>
          <p:nvPr/>
        </p:nvGrpSpPr>
        <p:grpSpPr>
          <a:xfrm>
            <a:off x="8044883" y="2933700"/>
            <a:ext cx="565379" cy="565379"/>
            <a:chOff x="0" y="0"/>
            <a:chExt cx="753839" cy="753839"/>
          </a:xfrm>
        </p:grpSpPr>
        <p:grpSp>
          <p:nvGrpSpPr>
            <p:cNvPr id="17" name="Group 17"/>
            <p:cNvGrpSpPr>
              <a:grpSpLocks noChangeAspect="1"/>
            </p:cNvGrpSpPr>
            <p:nvPr/>
          </p:nvGrpSpPr>
          <p:grpSpPr>
            <a:xfrm>
              <a:off x="0" y="0"/>
              <a:ext cx="753839" cy="753839"/>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9" name="TextBox 19"/>
            <p:cNvSpPr txBox="1"/>
            <p:nvPr/>
          </p:nvSpPr>
          <p:spPr>
            <a:xfrm>
              <a:off x="114740" y="118685"/>
              <a:ext cx="524359" cy="478764"/>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2</a:t>
              </a:r>
            </a:p>
          </p:txBody>
        </p:sp>
      </p:grpSp>
      <p:grpSp>
        <p:nvGrpSpPr>
          <p:cNvPr id="20" name="Group 20"/>
          <p:cNvGrpSpPr/>
          <p:nvPr/>
        </p:nvGrpSpPr>
        <p:grpSpPr>
          <a:xfrm>
            <a:off x="8044883" y="4959121"/>
            <a:ext cx="565379" cy="565379"/>
            <a:chOff x="0" y="0"/>
            <a:chExt cx="753839" cy="753839"/>
          </a:xfrm>
        </p:grpSpPr>
        <p:grpSp>
          <p:nvGrpSpPr>
            <p:cNvPr id="21" name="Group 21"/>
            <p:cNvGrpSpPr>
              <a:grpSpLocks noChangeAspect="1"/>
            </p:cNvGrpSpPr>
            <p:nvPr/>
          </p:nvGrpSpPr>
          <p:grpSpPr>
            <a:xfrm>
              <a:off x="0" y="0"/>
              <a:ext cx="753839" cy="753839"/>
              <a:chOff x="0" y="0"/>
              <a:chExt cx="6355080" cy="6355080"/>
            </a:xfrm>
          </p:grpSpPr>
          <p:sp>
            <p:nvSpPr>
              <p:cNvPr id="22" name="Freeform 2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23" name="TextBox 23"/>
            <p:cNvSpPr txBox="1"/>
            <p:nvPr/>
          </p:nvSpPr>
          <p:spPr>
            <a:xfrm>
              <a:off x="114740" y="118685"/>
              <a:ext cx="524359" cy="478764"/>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3</a:t>
              </a:r>
            </a:p>
          </p:txBody>
        </p:sp>
      </p:grpSp>
      <p:grpSp>
        <p:nvGrpSpPr>
          <p:cNvPr id="24" name="Group 24"/>
          <p:cNvGrpSpPr/>
          <p:nvPr/>
        </p:nvGrpSpPr>
        <p:grpSpPr>
          <a:xfrm>
            <a:off x="8044882" y="6210300"/>
            <a:ext cx="565379" cy="565379"/>
            <a:chOff x="0" y="0"/>
            <a:chExt cx="753839" cy="753839"/>
          </a:xfrm>
        </p:grpSpPr>
        <p:grpSp>
          <p:nvGrpSpPr>
            <p:cNvPr id="25" name="Group 25"/>
            <p:cNvGrpSpPr>
              <a:grpSpLocks noChangeAspect="1"/>
            </p:cNvGrpSpPr>
            <p:nvPr/>
          </p:nvGrpSpPr>
          <p:grpSpPr>
            <a:xfrm>
              <a:off x="0" y="0"/>
              <a:ext cx="753839" cy="753839"/>
              <a:chOff x="0" y="0"/>
              <a:chExt cx="6355080" cy="6355080"/>
            </a:xfrm>
          </p:grpSpPr>
          <p:sp>
            <p:nvSpPr>
              <p:cNvPr id="26" name="Freeform 2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27" name="TextBox 27"/>
            <p:cNvSpPr txBox="1"/>
            <p:nvPr/>
          </p:nvSpPr>
          <p:spPr>
            <a:xfrm>
              <a:off x="114740" y="118685"/>
              <a:ext cx="524359" cy="478764"/>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4</a:t>
              </a:r>
            </a:p>
          </p:txBody>
        </p:sp>
      </p:grpSp>
      <p:sp>
        <p:nvSpPr>
          <p:cNvPr id="29" name="TextBox 28"/>
          <p:cNvSpPr txBox="1"/>
          <p:nvPr/>
        </p:nvSpPr>
        <p:spPr>
          <a:xfrm>
            <a:off x="8991600" y="4842960"/>
            <a:ext cx="8253186" cy="892552"/>
          </a:xfrm>
          <a:prstGeom prst="rect">
            <a:avLst/>
          </a:prstGeom>
          <a:noFill/>
        </p:spPr>
        <p:txBody>
          <a:bodyPr wrap="square" rtlCol="0">
            <a:spAutoFit/>
          </a:bodyPr>
          <a:lstStyle/>
          <a:p>
            <a:r>
              <a:rPr lang="en-IN" sz="2600" dirty="0">
                <a:solidFill>
                  <a:schemeClr val="bg1"/>
                </a:solidFill>
                <a:latin typeface="Barlow Light" panose="020B0604020202020204" charset="0"/>
              </a:rPr>
              <a:t>T</a:t>
            </a:r>
            <a:r>
              <a:rPr lang="en-IN" sz="2600" dirty="0" smtClean="0">
                <a:solidFill>
                  <a:schemeClr val="bg1"/>
                </a:solidFill>
                <a:latin typeface="Barlow Light" panose="020B0604020202020204" charset="0"/>
              </a:rPr>
              <a:t>his is </a:t>
            </a:r>
            <a:r>
              <a:rPr lang="en-IN" sz="2600" dirty="0">
                <a:solidFill>
                  <a:schemeClr val="bg1"/>
                </a:solidFill>
                <a:latin typeface="Barlow Light" panose="020B0604020202020204" charset="0"/>
              </a:rPr>
              <a:t>a powerful power-line communication technology for advanced streetlight systems.</a:t>
            </a:r>
          </a:p>
        </p:txBody>
      </p:sp>
      <p:grpSp>
        <p:nvGrpSpPr>
          <p:cNvPr id="30" name="Group 24"/>
          <p:cNvGrpSpPr/>
          <p:nvPr/>
        </p:nvGrpSpPr>
        <p:grpSpPr>
          <a:xfrm>
            <a:off x="8044881" y="7886700"/>
            <a:ext cx="565379" cy="565379"/>
            <a:chOff x="0" y="0"/>
            <a:chExt cx="753839" cy="753839"/>
          </a:xfrm>
        </p:grpSpPr>
        <p:grpSp>
          <p:nvGrpSpPr>
            <p:cNvPr id="31" name="Group 25"/>
            <p:cNvGrpSpPr>
              <a:grpSpLocks noChangeAspect="1"/>
            </p:cNvGrpSpPr>
            <p:nvPr/>
          </p:nvGrpSpPr>
          <p:grpSpPr>
            <a:xfrm>
              <a:off x="0" y="0"/>
              <a:ext cx="753839" cy="753839"/>
              <a:chOff x="0" y="0"/>
              <a:chExt cx="6355080" cy="6355080"/>
            </a:xfrm>
          </p:grpSpPr>
          <p:sp>
            <p:nvSpPr>
              <p:cNvPr id="33" name="Freeform 2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32" name="TextBox 27"/>
            <p:cNvSpPr txBox="1"/>
            <p:nvPr/>
          </p:nvSpPr>
          <p:spPr>
            <a:xfrm>
              <a:off x="114740" y="118686"/>
              <a:ext cx="524359" cy="459317"/>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5</a:t>
              </a:r>
            </a:p>
          </p:txBody>
        </p:sp>
      </p:grpSp>
      <p:sp>
        <p:nvSpPr>
          <p:cNvPr id="34" name="TextBox 33"/>
          <p:cNvSpPr txBox="1"/>
          <p:nvPr/>
        </p:nvSpPr>
        <p:spPr>
          <a:xfrm>
            <a:off x="8991600" y="6088256"/>
            <a:ext cx="7634514" cy="1292662"/>
          </a:xfrm>
          <a:prstGeom prst="rect">
            <a:avLst/>
          </a:prstGeom>
          <a:noFill/>
        </p:spPr>
        <p:txBody>
          <a:bodyPr wrap="square" rtlCol="0">
            <a:spAutoFit/>
          </a:bodyPr>
          <a:lstStyle/>
          <a:p>
            <a:r>
              <a:rPr lang="en-IN" sz="2600" dirty="0" smtClean="0">
                <a:solidFill>
                  <a:schemeClr val="bg1"/>
                </a:solidFill>
                <a:latin typeface="Barlow Light" panose="020B0604020202020204" charset="0"/>
              </a:rPr>
              <a:t>When it comes to street lighting, it is generally the case that groups of streetlights share a common powerline. </a:t>
            </a:r>
            <a:endParaRPr lang="en-IN" sz="2600" dirty="0">
              <a:solidFill>
                <a:schemeClr val="bg1"/>
              </a:solidFill>
              <a:latin typeface="Barlow Light"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1"/>
          <p:cNvSpPr txBox="1"/>
          <p:nvPr/>
        </p:nvSpPr>
        <p:spPr>
          <a:xfrm>
            <a:off x="8305800" y="3125569"/>
            <a:ext cx="9067800" cy="1292662"/>
          </a:xfrm>
          <a:prstGeom prst="rect">
            <a:avLst/>
          </a:prstGeom>
          <a:noFill/>
        </p:spPr>
        <p:txBody>
          <a:bodyPr wrap="square" rtlCol="0">
            <a:spAutoFit/>
          </a:bodyPr>
          <a:lstStyle/>
          <a:p>
            <a:r>
              <a:rPr lang="en-IN" sz="2600" dirty="0">
                <a:solidFill>
                  <a:schemeClr val="bg1"/>
                </a:solidFill>
                <a:latin typeface="Barlow Light" panose="020B0604020202020204" charset="0"/>
              </a:rPr>
              <a:t>Gateways are tools which synchronise the communication between up to 200 lighting controllers and the lighting control software. </a:t>
            </a:r>
          </a:p>
        </p:txBody>
      </p:sp>
      <p:grpSp>
        <p:nvGrpSpPr>
          <p:cNvPr id="5" name="Group 24"/>
          <p:cNvGrpSpPr/>
          <p:nvPr/>
        </p:nvGrpSpPr>
        <p:grpSpPr>
          <a:xfrm>
            <a:off x="6978421" y="5448300"/>
            <a:ext cx="565379" cy="565379"/>
            <a:chOff x="0" y="0"/>
            <a:chExt cx="753839" cy="753839"/>
          </a:xfrm>
        </p:grpSpPr>
        <p:grpSp>
          <p:nvGrpSpPr>
            <p:cNvPr id="6" name="Group 25"/>
            <p:cNvGrpSpPr>
              <a:grpSpLocks noChangeAspect="1"/>
            </p:cNvGrpSpPr>
            <p:nvPr/>
          </p:nvGrpSpPr>
          <p:grpSpPr>
            <a:xfrm>
              <a:off x="0" y="0"/>
              <a:ext cx="753839" cy="753839"/>
              <a:chOff x="0" y="0"/>
              <a:chExt cx="6355080" cy="6355080"/>
            </a:xfrm>
          </p:grpSpPr>
          <p:sp>
            <p:nvSpPr>
              <p:cNvPr id="8" name="Freeform 2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7" name="TextBox 27"/>
            <p:cNvSpPr txBox="1"/>
            <p:nvPr/>
          </p:nvSpPr>
          <p:spPr>
            <a:xfrm>
              <a:off x="114740" y="118685"/>
              <a:ext cx="524359" cy="427468"/>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7</a:t>
              </a:r>
            </a:p>
          </p:txBody>
        </p:sp>
      </p:grpSp>
      <p:grpSp>
        <p:nvGrpSpPr>
          <p:cNvPr id="9" name="Group 24"/>
          <p:cNvGrpSpPr/>
          <p:nvPr/>
        </p:nvGrpSpPr>
        <p:grpSpPr>
          <a:xfrm>
            <a:off x="6902221" y="3206521"/>
            <a:ext cx="565379" cy="565379"/>
            <a:chOff x="0" y="0"/>
            <a:chExt cx="753839" cy="753839"/>
          </a:xfrm>
        </p:grpSpPr>
        <p:grpSp>
          <p:nvGrpSpPr>
            <p:cNvPr id="10" name="Group 25"/>
            <p:cNvGrpSpPr>
              <a:grpSpLocks noChangeAspect="1"/>
            </p:cNvGrpSpPr>
            <p:nvPr/>
          </p:nvGrpSpPr>
          <p:grpSpPr>
            <a:xfrm>
              <a:off x="0" y="0"/>
              <a:ext cx="753839" cy="753839"/>
              <a:chOff x="0" y="0"/>
              <a:chExt cx="6355080" cy="6355080"/>
            </a:xfrm>
          </p:grpSpPr>
          <p:sp>
            <p:nvSpPr>
              <p:cNvPr id="12" name="Freeform 2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1" name="TextBox 27"/>
            <p:cNvSpPr txBox="1"/>
            <p:nvPr/>
          </p:nvSpPr>
          <p:spPr>
            <a:xfrm>
              <a:off x="101600" y="118685"/>
              <a:ext cx="524359" cy="427468"/>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6</a:t>
              </a:r>
            </a:p>
          </p:txBody>
        </p:sp>
      </p:grpSp>
      <p:sp>
        <p:nvSpPr>
          <p:cNvPr id="3" name="TextBox 2"/>
          <p:cNvSpPr txBox="1"/>
          <p:nvPr/>
        </p:nvSpPr>
        <p:spPr>
          <a:xfrm>
            <a:off x="8305800" y="5295900"/>
            <a:ext cx="8763000" cy="1692771"/>
          </a:xfrm>
          <a:prstGeom prst="rect">
            <a:avLst/>
          </a:prstGeom>
          <a:noFill/>
        </p:spPr>
        <p:txBody>
          <a:bodyPr wrap="square" rtlCol="0">
            <a:spAutoFit/>
          </a:bodyPr>
          <a:lstStyle/>
          <a:p>
            <a:r>
              <a:rPr lang="en-IN" sz="2600" dirty="0">
                <a:solidFill>
                  <a:schemeClr val="bg1"/>
                </a:solidFill>
                <a:latin typeface="Barlow Light" panose="020B0604020202020204" charset="0"/>
              </a:rPr>
              <a:t>Through wireless connection, an </a:t>
            </a:r>
            <a:r>
              <a:rPr lang="en-IN" sz="2600" dirty="0" err="1">
                <a:solidFill>
                  <a:schemeClr val="bg1"/>
                </a:solidFill>
                <a:latin typeface="Barlow Light" panose="020B0604020202020204" charset="0"/>
              </a:rPr>
              <a:t>IoT</a:t>
            </a:r>
            <a:r>
              <a:rPr lang="en-IN" sz="2600" dirty="0">
                <a:solidFill>
                  <a:schemeClr val="bg1"/>
                </a:solidFill>
                <a:latin typeface="Barlow Light" panose="020B0604020202020204" charset="0"/>
              </a:rPr>
              <a:t> gateway receives, filters and transitions the messages received from the controllers further to the management platform, where they can be analysed.</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471"/>
            <a:ext cx="5657850" cy="10321471"/>
          </a:xfrm>
          <a:prstGeom prst="rect">
            <a:avLst/>
          </a:prstGeom>
        </p:spPr>
      </p:pic>
    </p:spTree>
    <p:extLst>
      <p:ext uri="{BB962C8B-B14F-4D97-AF65-F5344CB8AC3E}">
        <p14:creationId xmlns:p14="http://schemas.microsoft.com/office/powerpoint/2010/main" val="342656647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 name="TextBox 4"/>
          <p:cNvSpPr txBox="1"/>
          <p:nvPr/>
        </p:nvSpPr>
        <p:spPr>
          <a:xfrm>
            <a:off x="3124200" y="3992544"/>
            <a:ext cx="4495800" cy="1150956"/>
          </a:xfrm>
          <a:prstGeom prst="rect">
            <a:avLst/>
          </a:prstGeom>
        </p:spPr>
        <p:txBody>
          <a:bodyPr wrap="square" lIns="0" tIns="0" rIns="0" bIns="0" rtlCol="0" anchor="t">
            <a:spAutoFit/>
          </a:bodyPr>
          <a:lstStyle/>
          <a:p>
            <a:pPr>
              <a:lnSpc>
                <a:spcPts val="8879"/>
              </a:lnSpc>
            </a:pPr>
            <a:r>
              <a:rPr lang="en-US" sz="8800" smtClean="0">
                <a:solidFill>
                  <a:srgbClr val="FFFFFF"/>
                </a:solidFill>
                <a:latin typeface="Barlow Condensed Bold"/>
              </a:rPr>
              <a:t>Thank </a:t>
            </a:r>
            <a:r>
              <a:rPr lang="en-US" sz="8800" smtClean="0">
                <a:solidFill>
                  <a:srgbClr val="FFFFFF"/>
                </a:solidFill>
                <a:latin typeface="Barlow Condensed Bold"/>
              </a:rPr>
              <a:t>You</a:t>
            </a:r>
            <a:endParaRPr lang="en-US" sz="8800" dirty="0">
              <a:solidFill>
                <a:srgbClr val="FFFFFF"/>
              </a:solidFill>
              <a:latin typeface="Barlow Condensed Bold"/>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4514" y="0"/>
            <a:ext cx="6858000" cy="10287000"/>
          </a:xfrm>
          <a:prstGeom prst="rect">
            <a:avLst/>
          </a:prstGeom>
        </p:spPr>
      </p:pic>
      <p:grpSp>
        <p:nvGrpSpPr>
          <p:cNvPr id="7" name="Group 30"/>
          <p:cNvGrpSpPr/>
          <p:nvPr/>
        </p:nvGrpSpPr>
        <p:grpSpPr>
          <a:xfrm>
            <a:off x="4572000" y="5676900"/>
            <a:ext cx="1042396" cy="190555"/>
            <a:chOff x="0" y="0"/>
            <a:chExt cx="1389862" cy="254073"/>
          </a:xfrm>
        </p:grpSpPr>
        <p:pic>
          <p:nvPicPr>
            <p:cNvPr id="8" name="Picture 3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54073" cy="254073"/>
            </a:xfrm>
            <a:prstGeom prst="rect">
              <a:avLst/>
            </a:prstGeom>
          </p:spPr>
        </p:pic>
        <p:pic>
          <p:nvPicPr>
            <p:cNvPr id="9" name="Picture 3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567894" y="0"/>
              <a:ext cx="254073" cy="254073"/>
            </a:xfrm>
            <a:prstGeom prst="rect">
              <a:avLst/>
            </a:prstGeom>
          </p:spPr>
        </p:pic>
        <p:pic>
          <p:nvPicPr>
            <p:cNvPr id="10" name="Picture 3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135788" y="0"/>
              <a:ext cx="254073" cy="25407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
            <a:ext cx="18288000" cy="10325100"/>
          </a:xfrm>
          <a:prstGeom prst="rect">
            <a:avLst/>
          </a:prstGeom>
        </p:spPr>
      </p:pic>
      <p:sp>
        <p:nvSpPr>
          <p:cNvPr id="5" name="TextBox 4"/>
          <p:cNvSpPr txBox="1"/>
          <p:nvPr/>
        </p:nvSpPr>
        <p:spPr>
          <a:xfrm>
            <a:off x="2971800" y="4229100"/>
            <a:ext cx="14604491" cy="2187137"/>
          </a:xfrm>
          <a:prstGeom prst="rect">
            <a:avLst/>
          </a:prstGeom>
        </p:spPr>
        <p:txBody>
          <a:bodyPr wrap="square" lIns="0" tIns="0" rIns="0" bIns="0" rtlCol="0" anchor="t">
            <a:spAutoFit/>
          </a:bodyPr>
          <a:lstStyle/>
          <a:p>
            <a:pPr algn="r">
              <a:lnSpc>
                <a:spcPts val="8879"/>
              </a:lnSpc>
            </a:pPr>
            <a:r>
              <a:rPr lang="en-US" sz="7399" dirty="0" smtClean="0">
                <a:solidFill>
                  <a:srgbClr val="FFFFFF"/>
                </a:solidFill>
                <a:latin typeface="Barlow Condensed Bold"/>
              </a:rPr>
              <a:t> Smart City :</a:t>
            </a:r>
          </a:p>
          <a:p>
            <a:pPr algn="r">
              <a:lnSpc>
                <a:spcPts val="8879"/>
              </a:lnSpc>
            </a:pPr>
            <a:r>
              <a:rPr lang="en-US" sz="7399" dirty="0" smtClean="0">
                <a:solidFill>
                  <a:srgbClr val="FFFFFF"/>
                </a:solidFill>
                <a:latin typeface="Barlow Condensed Bold"/>
              </a:rPr>
              <a:t> </a:t>
            </a:r>
            <a:r>
              <a:rPr lang="en-US" sz="7399" dirty="0" smtClean="0">
                <a:solidFill>
                  <a:schemeClr val="tx2">
                    <a:lumMod val="40000"/>
                    <a:lumOff val="60000"/>
                  </a:schemeClr>
                </a:solidFill>
                <a:latin typeface="Barlow Condensed Bold"/>
              </a:rPr>
              <a:t>Smart Street Light</a:t>
            </a:r>
          </a:p>
        </p:txBody>
      </p:sp>
      <p:sp>
        <p:nvSpPr>
          <p:cNvPr id="2" name="TextBox 1"/>
          <p:cNvSpPr txBox="1"/>
          <p:nvPr/>
        </p:nvSpPr>
        <p:spPr>
          <a:xfrm>
            <a:off x="15011400" y="6515100"/>
            <a:ext cx="2895600" cy="584775"/>
          </a:xfrm>
          <a:prstGeom prst="rect">
            <a:avLst/>
          </a:prstGeom>
          <a:noFill/>
        </p:spPr>
        <p:txBody>
          <a:bodyPr wrap="square" rtlCol="0">
            <a:spAutoFit/>
          </a:bodyPr>
          <a:lstStyle/>
          <a:p>
            <a:r>
              <a:rPr lang="en-US" sz="3200" dirty="0">
                <a:solidFill>
                  <a:srgbClr val="F0F2F6"/>
                </a:solidFill>
                <a:latin typeface="Barlow Condensed Bold" panose="020B0604020202020204" charset="0"/>
                <a:cs typeface="Times New Roman" panose="02020603050405020304" pitchFamily="18" charset="0"/>
              </a:rPr>
              <a:t>Patel Khushali P</a:t>
            </a:r>
            <a:r>
              <a:rPr lang="en-US" sz="3200" dirty="0" smtClean="0">
                <a:solidFill>
                  <a:srgbClr val="F0F2F6"/>
                </a:solidFill>
                <a:latin typeface="Barlow Condensed Bold" panose="020B0604020202020204" charset="0"/>
                <a:cs typeface="Times New Roman" panose="02020603050405020304" pitchFamily="18" charset="0"/>
              </a:rPr>
              <a:t>.</a:t>
            </a:r>
            <a:endParaRPr lang="en-US" sz="3200" dirty="0">
              <a:solidFill>
                <a:srgbClr val="F0F2F6"/>
              </a:solidFill>
              <a:latin typeface="Barlow Condensed Bold" panose="020B0604020202020204" charset="0"/>
              <a:cs typeface="Times New Roman" panose="02020603050405020304" pitchFamily="18" charset="0"/>
            </a:endParaRPr>
          </a:p>
        </p:txBody>
      </p:sp>
    </p:spTree>
    <p:extLst>
      <p:ext uri="{BB962C8B-B14F-4D97-AF65-F5344CB8AC3E}">
        <p14:creationId xmlns:p14="http://schemas.microsoft.com/office/powerpoint/2010/main" val="111617114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3" name="Group 3"/>
          <p:cNvGrpSpPr/>
          <p:nvPr/>
        </p:nvGrpSpPr>
        <p:grpSpPr>
          <a:xfrm>
            <a:off x="8991600" y="1250156"/>
            <a:ext cx="7785039" cy="6586773"/>
            <a:chOff x="0" y="-9525"/>
            <a:chExt cx="10380052" cy="8782363"/>
          </a:xfrm>
        </p:grpSpPr>
        <p:sp>
          <p:nvSpPr>
            <p:cNvPr id="4" name="TextBox 4"/>
            <p:cNvSpPr txBox="1"/>
            <p:nvPr/>
          </p:nvSpPr>
          <p:spPr>
            <a:xfrm>
              <a:off x="0" y="-9525"/>
              <a:ext cx="10380052" cy="1394399"/>
            </a:xfrm>
            <a:prstGeom prst="rect">
              <a:avLst/>
            </a:prstGeom>
          </p:spPr>
          <p:txBody>
            <a:bodyPr lIns="0" tIns="0" rIns="0" bIns="0" rtlCol="0" anchor="t">
              <a:spAutoFit/>
            </a:bodyPr>
            <a:lstStyle/>
            <a:p>
              <a:pPr>
                <a:lnSpc>
                  <a:spcPts val="8879"/>
                </a:lnSpc>
              </a:pPr>
              <a:r>
                <a:rPr lang="en-US" sz="7399" dirty="0" smtClean="0">
                  <a:solidFill>
                    <a:srgbClr val="FFFFFF"/>
                  </a:solidFill>
                  <a:latin typeface="Barlow Condensed Bold"/>
                </a:rPr>
                <a:t>INTRODUCTION</a:t>
              </a:r>
              <a:endParaRPr lang="en-US" sz="7399" dirty="0">
                <a:solidFill>
                  <a:srgbClr val="FFFFFF"/>
                </a:solidFill>
                <a:latin typeface="Barlow Condensed Bold"/>
              </a:endParaRPr>
            </a:p>
          </p:txBody>
        </p:sp>
        <p:sp>
          <p:nvSpPr>
            <p:cNvPr id="5" name="TextBox 5"/>
            <p:cNvSpPr txBox="1"/>
            <p:nvPr/>
          </p:nvSpPr>
          <p:spPr>
            <a:xfrm>
              <a:off x="0" y="2393315"/>
              <a:ext cx="10380052" cy="6379523"/>
            </a:xfrm>
            <a:prstGeom prst="rect">
              <a:avLst/>
            </a:prstGeom>
          </p:spPr>
          <p:txBody>
            <a:bodyPr lIns="0" tIns="0" rIns="0" bIns="0" rtlCol="0" anchor="t">
              <a:spAutoFit/>
            </a:bodyPr>
            <a:lstStyle/>
            <a:p>
              <a:pPr algn="just">
                <a:lnSpc>
                  <a:spcPts val="4200"/>
                </a:lnSpc>
              </a:pPr>
              <a:r>
                <a:rPr lang="en-IN" sz="2800" dirty="0" smtClean="0">
                  <a:solidFill>
                    <a:srgbClr val="FFFFFF"/>
                  </a:solidFill>
                  <a:latin typeface="Barlow Light"/>
                </a:rPr>
                <a:t>It </a:t>
              </a:r>
              <a:r>
                <a:rPr lang="en-IN" sz="2800" dirty="0">
                  <a:solidFill>
                    <a:srgbClr val="FFFFFF"/>
                  </a:solidFill>
                  <a:latin typeface="Barlow Light"/>
                </a:rPr>
                <a:t>has been a while since artificial light has allowed us to see in the dark. We can now light the homes we live in, our workspace and, of course, the streets we wander. This invention has made our lives easier and, as public lighting has become a norm in most parts of the world, safer. Street lighting is now a core piece of urban and rural infrastructure, creating a safe environment for pedestrians and drivers alike.</a:t>
              </a:r>
              <a:endParaRPr lang="en-US" sz="2800" dirty="0">
                <a:solidFill>
                  <a:srgbClr val="FFFFFF"/>
                </a:solidFill>
                <a:latin typeface="Barlow Light"/>
              </a:endParaRPr>
            </a:p>
          </p:txBody>
        </p:sp>
      </p:gr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732529" cy="10058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8458200" y="2056511"/>
            <a:ext cx="162052" cy="16205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id="6" name="Group 6"/>
          <p:cNvGrpSpPr/>
          <p:nvPr/>
        </p:nvGrpSpPr>
        <p:grpSpPr>
          <a:xfrm>
            <a:off x="8458562" y="4029071"/>
            <a:ext cx="162052" cy="162052"/>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id="8" name="Group 8"/>
          <p:cNvGrpSpPr/>
          <p:nvPr/>
        </p:nvGrpSpPr>
        <p:grpSpPr>
          <a:xfrm>
            <a:off x="8457839" y="6134383"/>
            <a:ext cx="162052" cy="16205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id="12" name="Group 12"/>
          <p:cNvGrpSpPr/>
          <p:nvPr/>
        </p:nvGrpSpPr>
        <p:grpSpPr>
          <a:xfrm>
            <a:off x="8457478" y="7873233"/>
            <a:ext cx="162052" cy="16205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sp>
        <p:nvSpPr>
          <p:cNvPr id="15" name="TextBox 15"/>
          <p:cNvSpPr txBox="1"/>
          <p:nvPr/>
        </p:nvSpPr>
        <p:spPr>
          <a:xfrm>
            <a:off x="9372600" y="1541220"/>
            <a:ext cx="7853149" cy="1192634"/>
          </a:xfrm>
          <a:prstGeom prst="rect">
            <a:avLst/>
          </a:prstGeom>
        </p:spPr>
        <p:txBody>
          <a:bodyPr lIns="0" tIns="0" rIns="0" bIns="0" rtlCol="0" anchor="t">
            <a:spAutoFit/>
          </a:bodyPr>
          <a:lstStyle/>
          <a:p>
            <a:pPr algn="just">
              <a:lnSpc>
                <a:spcPts val="3079"/>
              </a:lnSpc>
            </a:pPr>
            <a:r>
              <a:rPr lang="en-IN" sz="2800" dirty="0">
                <a:solidFill>
                  <a:srgbClr val="FFFFFF"/>
                </a:solidFill>
                <a:latin typeface="Barlow Light"/>
              </a:rPr>
              <a:t>At local and municipal level, public authorities are in charge of providing street lighting as a key public service for citizens’ safety.</a:t>
            </a:r>
            <a:endParaRPr lang="en-US" sz="2400" dirty="0">
              <a:solidFill>
                <a:srgbClr val="FFFFFF"/>
              </a:solidFill>
              <a:latin typeface="Barlow Light"/>
            </a:endParaRPr>
          </a:p>
        </p:txBody>
      </p:sp>
      <p:sp>
        <p:nvSpPr>
          <p:cNvPr id="16" name="TextBox 16"/>
          <p:cNvSpPr txBox="1"/>
          <p:nvPr/>
        </p:nvSpPr>
        <p:spPr>
          <a:xfrm>
            <a:off x="9372600" y="3562211"/>
            <a:ext cx="7853149" cy="1590179"/>
          </a:xfrm>
          <a:prstGeom prst="rect">
            <a:avLst/>
          </a:prstGeom>
        </p:spPr>
        <p:txBody>
          <a:bodyPr lIns="0" tIns="0" rIns="0" bIns="0" rtlCol="0" anchor="t">
            <a:spAutoFit/>
          </a:bodyPr>
          <a:lstStyle/>
          <a:p>
            <a:pPr>
              <a:lnSpc>
                <a:spcPts val="3079"/>
              </a:lnSpc>
            </a:pPr>
            <a:r>
              <a:rPr lang="en-IN" sz="2800" dirty="0">
                <a:solidFill>
                  <a:srgbClr val="FFFFFF"/>
                </a:solidFill>
                <a:latin typeface="Barlow Light"/>
              </a:rPr>
              <a:t>This, however, represents a major cost for the local government which can be challenging to accommodate and sustain. </a:t>
            </a:r>
          </a:p>
          <a:p>
            <a:pPr algn="just">
              <a:lnSpc>
                <a:spcPts val="3079"/>
              </a:lnSpc>
            </a:pPr>
            <a:endParaRPr lang="en-US" sz="2400" dirty="0">
              <a:solidFill>
                <a:srgbClr val="FFFFFF"/>
              </a:solidFill>
              <a:latin typeface="Barlow Light"/>
            </a:endParaRPr>
          </a:p>
        </p:txBody>
      </p:sp>
      <p:sp>
        <p:nvSpPr>
          <p:cNvPr id="17" name="TextBox 17"/>
          <p:cNvSpPr txBox="1"/>
          <p:nvPr/>
        </p:nvSpPr>
        <p:spPr>
          <a:xfrm>
            <a:off x="914400" y="844649"/>
            <a:ext cx="4933138" cy="3424014"/>
          </a:xfrm>
          <a:prstGeom prst="rect">
            <a:avLst/>
          </a:prstGeom>
        </p:spPr>
        <p:txBody>
          <a:bodyPr lIns="0" tIns="0" rIns="0" bIns="0" rtlCol="0" anchor="t">
            <a:spAutoFit/>
          </a:bodyPr>
          <a:lstStyle/>
          <a:p>
            <a:pPr>
              <a:lnSpc>
                <a:spcPts val="8879"/>
              </a:lnSpc>
            </a:pPr>
            <a:r>
              <a:rPr lang="en-US" sz="7399" dirty="0">
                <a:solidFill>
                  <a:srgbClr val="FFFFFF"/>
                </a:solidFill>
                <a:latin typeface="Barlow Condensed Bold"/>
              </a:rPr>
              <a:t>Costing for municipalities</a:t>
            </a:r>
          </a:p>
          <a:p>
            <a:pPr>
              <a:lnSpc>
                <a:spcPts val="8879"/>
              </a:lnSpc>
            </a:pPr>
            <a:endParaRPr lang="en-US" sz="7399" dirty="0">
              <a:solidFill>
                <a:srgbClr val="FFFFFF"/>
              </a:solidFill>
              <a:latin typeface="Barlow Condensed Bold"/>
            </a:endParaRPr>
          </a:p>
        </p:txBody>
      </p:sp>
      <p:sp>
        <p:nvSpPr>
          <p:cNvPr id="18" name="TextBox 18"/>
          <p:cNvSpPr txBox="1"/>
          <p:nvPr/>
        </p:nvSpPr>
        <p:spPr>
          <a:xfrm>
            <a:off x="9372599" y="5339294"/>
            <a:ext cx="7853149" cy="1590179"/>
          </a:xfrm>
          <a:prstGeom prst="rect">
            <a:avLst/>
          </a:prstGeom>
        </p:spPr>
        <p:txBody>
          <a:bodyPr lIns="0" tIns="0" rIns="0" bIns="0" rtlCol="0" anchor="t">
            <a:spAutoFit/>
          </a:bodyPr>
          <a:lstStyle/>
          <a:p>
            <a:pPr algn="just">
              <a:lnSpc>
                <a:spcPts val="3079"/>
              </a:lnSpc>
            </a:pPr>
            <a:r>
              <a:rPr lang="en-IN" sz="2800" dirty="0">
                <a:solidFill>
                  <a:srgbClr val="FFFFFF"/>
                </a:solidFill>
                <a:latin typeface="Barlow Light"/>
              </a:rPr>
              <a:t>Moreover, it is still common for municipalities to use outdated and inefficient street lighting facilities which leads to a higher energy consumption and increased maintenance costs.</a:t>
            </a:r>
            <a:endParaRPr lang="en-US" sz="2400" dirty="0">
              <a:solidFill>
                <a:srgbClr val="FFFFFF"/>
              </a:solidFill>
              <a:latin typeface="Barlow Light"/>
            </a:endParaRPr>
          </a:p>
        </p:txBody>
      </p:sp>
      <p:sp>
        <p:nvSpPr>
          <p:cNvPr id="20" name="TextBox 20"/>
          <p:cNvSpPr txBox="1"/>
          <p:nvPr/>
        </p:nvSpPr>
        <p:spPr>
          <a:xfrm>
            <a:off x="9372599" y="7599264"/>
            <a:ext cx="7853149" cy="1149674"/>
          </a:xfrm>
          <a:prstGeom prst="rect">
            <a:avLst/>
          </a:prstGeom>
        </p:spPr>
        <p:txBody>
          <a:bodyPr lIns="0" tIns="0" rIns="0" bIns="0" rtlCol="0" anchor="t">
            <a:spAutoFit/>
          </a:bodyPr>
          <a:lstStyle/>
          <a:p>
            <a:pPr algn="just">
              <a:lnSpc>
                <a:spcPts val="3079"/>
              </a:lnSpc>
            </a:pPr>
            <a:r>
              <a:rPr lang="en-IN" sz="2800" dirty="0">
                <a:solidFill>
                  <a:srgbClr val="FFFFFF"/>
                </a:solidFill>
                <a:latin typeface="Barlow Light"/>
              </a:rPr>
              <a:t>An obsolete lighting system can account for as much as 50% of a typical city’s entire energy bill.</a:t>
            </a:r>
            <a:endParaRPr lang="en-US" sz="2800" dirty="0">
              <a:solidFill>
                <a:srgbClr val="FFFFFF"/>
              </a:solidFill>
              <a:latin typeface="Barlow Light"/>
            </a:endParaRPr>
          </a:p>
          <a:p>
            <a:pPr>
              <a:lnSpc>
                <a:spcPts val="3079"/>
              </a:lnSpc>
            </a:pPr>
            <a:endParaRPr lang="en-US" sz="2400" dirty="0">
              <a:solidFill>
                <a:srgbClr val="FFFFFF"/>
              </a:solidFill>
              <a:latin typeface="Barlow Light"/>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020246"/>
            <a:ext cx="7489302" cy="4240267"/>
          </a:xfrm>
          <a:prstGeom prst="rect">
            <a:avLst/>
          </a:prstGeom>
        </p:spPr>
      </p:pic>
      <p:sp>
        <p:nvSpPr>
          <p:cNvPr id="27" name="TextBox 15"/>
          <p:cNvSpPr txBox="1"/>
          <p:nvPr/>
        </p:nvSpPr>
        <p:spPr>
          <a:xfrm>
            <a:off x="766020" y="8603204"/>
            <a:ext cx="7853149" cy="1192634"/>
          </a:xfrm>
          <a:prstGeom prst="rect">
            <a:avLst/>
          </a:prstGeom>
        </p:spPr>
        <p:txBody>
          <a:bodyPr lIns="0" tIns="0" rIns="0" bIns="0" rtlCol="0" anchor="t">
            <a:spAutoFit/>
          </a:bodyPr>
          <a:lstStyle/>
          <a:p>
            <a:pPr algn="just">
              <a:lnSpc>
                <a:spcPts val="3079"/>
              </a:lnSpc>
            </a:pPr>
            <a:r>
              <a:rPr lang="en-US" sz="2400" dirty="0" smtClean="0">
                <a:solidFill>
                  <a:srgbClr val="FFFFFF"/>
                </a:solidFill>
                <a:latin typeface="Barlow Light"/>
              </a:rPr>
              <a:t>Total Street Lighting Costs in the municipality’s Expenses</a:t>
            </a:r>
          </a:p>
          <a:p>
            <a:pPr algn="just">
              <a:lnSpc>
                <a:spcPts val="3079"/>
              </a:lnSpc>
            </a:pPr>
            <a:r>
              <a:rPr lang="en-US" sz="2400" dirty="0" smtClean="0">
                <a:solidFill>
                  <a:srgbClr val="FFFFFF"/>
                </a:solidFill>
                <a:latin typeface="Barlow Light"/>
              </a:rPr>
              <a:t>(depending on the size of the city and how old are the lighting fixtures)</a:t>
            </a:r>
            <a:endParaRPr lang="en-US" sz="2400" dirty="0">
              <a:solidFill>
                <a:srgbClr val="FFFFFF"/>
              </a:solidFill>
              <a:latin typeface="Barlow Light"/>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1029609"/>
            <a:ext cx="5676900" cy="2188420"/>
          </a:xfrm>
          <a:prstGeom prst="rect">
            <a:avLst/>
          </a:prstGeom>
        </p:spPr>
        <p:txBody>
          <a:bodyPr wrap="square" lIns="0" tIns="0" rIns="0" bIns="0" rtlCol="0" anchor="t">
            <a:spAutoFit/>
          </a:bodyPr>
          <a:lstStyle/>
          <a:p>
            <a:pPr>
              <a:lnSpc>
                <a:spcPts val="5880"/>
              </a:lnSpc>
            </a:pPr>
            <a:r>
              <a:rPr lang="en-IN" sz="4400" dirty="0">
                <a:solidFill>
                  <a:schemeClr val="bg1"/>
                </a:solidFill>
                <a:latin typeface="Barlow Light" panose="020B0604020202020204" charset="0"/>
              </a:rPr>
              <a:t>Environmental</a:t>
            </a:r>
            <a:r>
              <a:rPr lang="en-IN" sz="4400" dirty="0">
                <a:solidFill>
                  <a:schemeClr val="bg1"/>
                </a:solidFill>
              </a:rPr>
              <a:t> </a:t>
            </a:r>
            <a:r>
              <a:rPr lang="en-IN" sz="4400" dirty="0">
                <a:solidFill>
                  <a:schemeClr val="bg1"/>
                </a:solidFill>
                <a:latin typeface="Barlow Light" panose="020B0604020202020204" charset="0"/>
              </a:rPr>
              <a:t>concerns</a:t>
            </a:r>
          </a:p>
          <a:p>
            <a:pPr>
              <a:lnSpc>
                <a:spcPts val="5880"/>
              </a:lnSpc>
            </a:pPr>
            <a:endParaRPr lang="en-US" sz="4200" dirty="0">
              <a:solidFill>
                <a:schemeClr val="bg1"/>
              </a:solidFill>
              <a:latin typeface="Barlow Light"/>
            </a:endParaRPr>
          </a:p>
        </p:txBody>
      </p:sp>
      <p:sp>
        <p:nvSpPr>
          <p:cNvPr id="5" name="TextBox 5"/>
          <p:cNvSpPr txBox="1"/>
          <p:nvPr/>
        </p:nvSpPr>
        <p:spPr>
          <a:xfrm>
            <a:off x="9144000" y="3591785"/>
            <a:ext cx="8115300" cy="1590179"/>
          </a:xfrm>
          <a:prstGeom prst="rect">
            <a:avLst/>
          </a:prstGeom>
        </p:spPr>
        <p:txBody>
          <a:bodyPr lIns="0" tIns="0" rIns="0" bIns="0" rtlCol="0" anchor="t">
            <a:spAutoFit/>
          </a:bodyPr>
          <a:lstStyle/>
          <a:p>
            <a:pPr algn="just">
              <a:lnSpc>
                <a:spcPts val="3079"/>
              </a:lnSpc>
            </a:pPr>
            <a:r>
              <a:rPr lang="en-IN" sz="2400" dirty="0" smtClean="0">
                <a:solidFill>
                  <a:schemeClr val="bg1"/>
                </a:solidFill>
                <a:latin typeface="Barlow Light" panose="020B0604020202020204" charset="0"/>
              </a:rPr>
              <a:t>This </a:t>
            </a:r>
            <a:r>
              <a:rPr lang="en-IN" sz="2400" dirty="0">
                <a:solidFill>
                  <a:schemeClr val="bg1"/>
                </a:solidFill>
                <a:latin typeface="Barlow Light" panose="020B0604020202020204" charset="0"/>
              </a:rPr>
              <a:t>constantly increasing number has made lighting responsible for a staggering 19% of global electricity usage and is contributing towards the already exceeding levels of CO2 emissions.</a:t>
            </a:r>
            <a:endParaRPr lang="en-US" sz="2200" dirty="0">
              <a:solidFill>
                <a:schemeClr val="bg1"/>
              </a:solidFill>
              <a:latin typeface="Barlow Light" panose="020B0604020202020204" charset="0"/>
            </a:endParaRPr>
          </a:p>
        </p:txBody>
      </p:sp>
      <p:sp>
        <p:nvSpPr>
          <p:cNvPr id="6" name="TextBox 6"/>
          <p:cNvSpPr txBox="1"/>
          <p:nvPr/>
        </p:nvSpPr>
        <p:spPr>
          <a:xfrm>
            <a:off x="9144000" y="5696201"/>
            <a:ext cx="8115300" cy="1192634"/>
          </a:xfrm>
          <a:prstGeom prst="rect">
            <a:avLst/>
          </a:prstGeom>
        </p:spPr>
        <p:txBody>
          <a:bodyPr lIns="0" tIns="0" rIns="0" bIns="0" rtlCol="0" anchor="t">
            <a:spAutoFit/>
          </a:bodyPr>
          <a:lstStyle/>
          <a:p>
            <a:pPr algn="just">
              <a:lnSpc>
                <a:spcPts val="3079"/>
              </a:lnSpc>
            </a:pPr>
            <a:r>
              <a:rPr lang="en-IN" sz="2400" dirty="0" smtClean="0">
                <a:solidFill>
                  <a:schemeClr val="bg1"/>
                </a:solidFill>
                <a:latin typeface="Barlow Light" panose="020B0604020202020204" charset="0"/>
              </a:rPr>
              <a:t>Given </a:t>
            </a:r>
            <a:r>
              <a:rPr lang="en-IN" sz="2400" dirty="0">
                <a:solidFill>
                  <a:schemeClr val="bg1"/>
                </a:solidFill>
                <a:latin typeface="Barlow Light" panose="020B0604020202020204" charset="0"/>
              </a:rPr>
              <a:t>that, according to the UN, 68% of the total world population will live in urban areas by 2050, it seems more imperative than ever to protect cities’ limited resources.</a:t>
            </a:r>
            <a:endParaRPr lang="en-US" sz="2200" dirty="0">
              <a:solidFill>
                <a:schemeClr val="bg1"/>
              </a:solidFill>
              <a:latin typeface="Barlow Light" panose="020B0604020202020204" charset="0"/>
            </a:endParaRPr>
          </a:p>
        </p:txBody>
      </p:sp>
      <p:sp>
        <p:nvSpPr>
          <p:cNvPr id="7" name="TextBox 7"/>
          <p:cNvSpPr txBox="1"/>
          <p:nvPr/>
        </p:nvSpPr>
        <p:spPr>
          <a:xfrm>
            <a:off x="9133114" y="7403072"/>
            <a:ext cx="8115300" cy="1192634"/>
          </a:xfrm>
          <a:prstGeom prst="rect">
            <a:avLst/>
          </a:prstGeom>
        </p:spPr>
        <p:txBody>
          <a:bodyPr lIns="0" tIns="0" rIns="0" bIns="0" rtlCol="0" anchor="t">
            <a:spAutoFit/>
          </a:bodyPr>
          <a:lstStyle/>
          <a:p>
            <a:pPr algn="just">
              <a:lnSpc>
                <a:spcPts val="3079"/>
              </a:lnSpc>
            </a:pPr>
            <a:r>
              <a:rPr lang="en-IN" sz="2400" dirty="0">
                <a:solidFill>
                  <a:schemeClr val="bg1"/>
                </a:solidFill>
                <a:latin typeface="Barlow Light" panose="020B0604020202020204" charset="0"/>
              </a:rPr>
              <a:t>Municipalities face the challenge of creating a secure environment for its current and future inhabitants, while being energy and cost efficient.</a:t>
            </a:r>
            <a:r>
              <a:rPr lang="en-US" sz="2200" dirty="0" smtClean="0">
                <a:solidFill>
                  <a:schemeClr val="bg1"/>
                </a:solidFill>
                <a:latin typeface="Barlow Light" panose="020B0604020202020204" charset="0"/>
              </a:rPr>
              <a:t>.</a:t>
            </a:r>
            <a:endParaRPr lang="en-US" sz="2200" dirty="0">
              <a:solidFill>
                <a:schemeClr val="bg1"/>
              </a:solidFill>
              <a:latin typeface="Barlow Light" panose="020B0604020202020204" charset="0"/>
            </a:endParaRPr>
          </a:p>
        </p:txBody>
      </p:sp>
      <p:grpSp>
        <p:nvGrpSpPr>
          <p:cNvPr id="8" name="Group 8"/>
          <p:cNvGrpSpPr/>
          <p:nvPr/>
        </p:nvGrpSpPr>
        <p:grpSpPr>
          <a:xfrm>
            <a:off x="8044883" y="1105809"/>
            <a:ext cx="565379" cy="565379"/>
            <a:chOff x="0" y="0"/>
            <a:chExt cx="753839" cy="753839"/>
          </a:xfrm>
        </p:grpSpPr>
        <p:sp>
          <p:nvSpPr>
            <p:cNvPr id="9" name="TextBox 9"/>
            <p:cNvSpPr txBox="1"/>
            <p:nvPr/>
          </p:nvSpPr>
          <p:spPr>
            <a:xfrm>
              <a:off x="114740" y="176292"/>
              <a:ext cx="524359" cy="459318"/>
            </a:xfrm>
            <a:prstGeom prst="rect">
              <a:avLst/>
            </a:prstGeom>
          </p:spPr>
          <p:txBody>
            <a:bodyPr lIns="0" tIns="0" rIns="0" bIns="0" rtlCol="0" anchor="t">
              <a:spAutoFit/>
            </a:bodyPr>
            <a:lstStyle/>
            <a:p>
              <a:pPr algn="ctr">
                <a:lnSpc>
                  <a:spcPts val="2800"/>
                </a:lnSpc>
              </a:pPr>
              <a:r>
                <a:rPr lang="en-US" sz="2000">
                  <a:solidFill>
                    <a:srgbClr val="FFFFFF"/>
                  </a:solidFill>
                  <a:latin typeface="Barlow Condensed Bold"/>
                </a:rPr>
                <a:t>1</a:t>
              </a:r>
            </a:p>
          </p:txBody>
        </p:sp>
        <p:grpSp>
          <p:nvGrpSpPr>
            <p:cNvPr id="10" name="Group 10"/>
            <p:cNvGrpSpPr>
              <a:grpSpLocks noChangeAspect="1"/>
            </p:cNvGrpSpPr>
            <p:nvPr/>
          </p:nvGrpSpPr>
          <p:grpSpPr>
            <a:xfrm>
              <a:off x="0" y="0"/>
              <a:ext cx="753839" cy="753839"/>
              <a:chOff x="0" y="0"/>
              <a:chExt cx="6355080" cy="6355080"/>
            </a:xfrm>
          </p:grpSpPr>
          <p:sp>
            <p:nvSpPr>
              <p:cNvPr id="11" name="Freeform 1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grpSp>
        <p:nvGrpSpPr>
          <p:cNvPr id="16" name="Group 16"/>
          <p:cNvGrpSpPr/>
          <p:nvPr/>
        </p:nvGrpSpPr>
        <p:grpSpPr>
          <a:xfrm>
            <a:off x="8099312" y="3591785"/>
            <a:ext cx="565379" cy="565379"/>
            <a:chOff x="72572" y="-283757"/>
            <a:chExt cx="753839" cy="753839"/>
          </a:xfrm>
        </p:grpSpPr>
        <p:grpSp>
          <p:nvGrpSpPr>
            <p:cNvPr id="17" name="Group 17"/>
            <p:cNvGrpSpPr>
              <a:grpSpLocks noChangeAspect="1"/>
            </p:cNvGrpSpPr>
            <p:nvPr/>
          </p:nvGrpSpPr>
          <p:grpSpPr>
            <a:xfrm>
              <a:off x="72572" y="-283757"/>
              <a:ext cx="753839" cy="753839"/>
              <a:chOff x="611803" y="-2392157"/>
              <a:chExt cx="6355080" cy="6355080"/>
            </a:xfrm>
          </p:grpSpPr>
          <p:sp>
            <p:nvSpPr>
              <p:cNvPr id="18" name="Freeform 18"/>
              <p:cNvSpPr/>
              <p:nvPr/>
            </p:nvSpPr>
            <p:spPr>
              <a:xfrm>
                <a:off x="611803" y="-2392157"/>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9" name="TextBox 19"/>
            <p:cNvSpPr txBox="1"/>
            <p:nvPr/>
          </p:nvSpPr>
          <p:spPr>
            <a:xfrm>
              <a:off x="187311" y="-146221"/>
              <a:ext cx="524359" cy="478764"/>
            </a:xfrm>
            <a:prstGeom prst="rect">
              <a:avLst/>
            </a:prstGeom>
          </p:spPr>
          <p:txBody>
            <a:bodyPr lIns="0" tIns="0" rIns="0" bIns="0" rtlCol="0" anchor="t">
              <a:spAutoFit/>
            </a:bodyPr>
            <a:lstStyle/>
            <a:p>
              <a:pPr algn="ctr">
                <a:lnSpc>
                  <a:spcPts val="2800"/>
                </a:lnSpc>
              </a:pPr>
              <a:r>
                <a:rPr lang="en-US" sz="2000" dirty="0" smtClean="0">
                  <a:solidFill>
                    <a:srgbClr val="FFFFFF"/>
                  </a:solidFill>
                  <a:latin typeface="Barlow Condensed Bold"/>
                </a:rPr>
                <a:t>2</a:t>
              </a:r>
            </a:p>
          </p:txBody>
        </p:sp>
      </p:grpSp>
      <p:grpSp>
        <p:nvGrpSpPr>
          <p:cNvPr id="20" name="Group 20"/>
          <p:cNvGrpSpPr/>
          <p:nvPr/>
        </p:nvGrpSpPr>
        <p:grpSpPr>
          <a:xfrm>
            <a:off x="8044883" y="5689726"/>
            <a:ext cx="565379" cy="565379"/>
            <a:chOff x="0" y="0"/>
            <a:chExt cx="753839" cy="753839"/>
          </a:xfrm>
        </p:grpSpPr>
        <p:grpSp>
          <p:nvGrpSpPr>
            <p:cNvPr id="21" name="Group 21"/>
            <p:cNvGrpSpPr>
              <a:grpSpLocks noChangeAspect="1"/>
            </p:cNvGrpSpPr>
            <p:nvPr/>
          </p:nvGrpSpPr>
          <p:grpSpPr>
            <a:xfrm>
              <a:off x="0" y="0"/>
              <a:ext cx="753839" cy="753839"/>
              <a:chOff x="0" y="0"/>
              <a:chExt cx="6355080" cy="6355080"/>
            </a:xfrm>
          </p:grpSpPr>
          <p:sp>
            <p:nvSpPr>
              <p:cNvPr id="22" name="Freeform 2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23" name="TextBox 23"/>
            <p:cNvSpPr txBox="1"/>
            <p:nvPr/>
          </p:nvSpPr>
          <p:spPr>
            <a:xfrm>
              <a:off x="114740" y="145336"/>
              <a:ext cx="524359" cy="478764"/>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3</a:t>
              </a:r>
            </a:p>
          </p:txBody>
        </p:sp>
      </p:grpSp>
      <p:grpSp>
        <p:nvGrpSpPr>
          <p:cNvPr id="24" name="Group 24"/>
          <p:cNvGrpSpPr/>
          <p:nvPr/>
        </p:nvGrpSpPr>
        <p:grpSpPr>
          <a:xfrm>
            <a:off x="8044883" y="7403072"/>
            <a:ext cx="565379" cy="565379"/>
            <a:chOff x="0" y="0"/>
            <a:chExt cx="753839" cy="753839"/>
          </a:xfrm>
        </p:grpSpPr>
        <p:grpSp>
          <p:nvGrpSpPr>
            <p:cNvPr id="25" name="Group 25"/>
            <p:cNvGrpSpPr>
              <a:grpSpLocks noChangeAspect="1"/>
            </p:cNvGrpSpPr>
            <p:nvPr/>
          </p:nvGrpSpPr>
          <p:grpSpPr>
            <a:xfrm>
              <a:off x="0" y="0"/>
              <a:ext cx="753839" cy="753839"/>
              <a:chOff x="0" y="0"/>
              <a:chExt cx="6355080" cy="6355080"/>
            </a:xfrm>
          </p:grpSpPr>
          <p:sp>
            <p:nvSpPr>
              <p:cNvPr id="26" name="Freeform 2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27" name="TextBox 27"/>
            <p:cNvSpPr txBox="1"/>
            <p:nvPr/>
          </p:nvSpPr>
          <p:spPr>
            <a:xfrm>
              <a:off x="114740" y="137536"/>
              <a:ext cx="524359" cy="478764"/>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4</a:t>
              </a:r>
            </a:p>
          </p:txBody>
        </p:sp>
      </p:grpSp>
      <p:sp>
        <p:nvSpPr>
          <p:cNvPr id="28" name="TextBox 27"/>
          <p:cNvSpPr txBox="1"/>
          <p:nvPr/>
        </p:nvSpPr>
        <p:spPr>
          <a:xfrm>
            <a:off x="9144000" y="1105809"/>
            <a:ext cx="7315200" cy="1938992"/>
          </a:xfrm>
          <a:prstGeom prst="rect">
            <a:avLst/>
          </a:prstGeom>
          <a:noFill/>
        </p:spPr>
        <p:txBody>
          <a:bodyPr wrap="square" rtlCol="0">
            <a:spAutoFit/>
          </a:bodyPr>
          <a:lstStyle/>
          <a:p>
            <a:pPr algn="just"/>
            <a:r>
              <a:rPr lang="en-IN" sz="2400" dirty="0">
                <a:solidFill>
                  <a:schemeClr val="bg1"/>
                </a:solidFill>
                <a:latin typeface="Barlow Light" panose="020B0604020202020204" charset="0"/>
              </a:rPr>
              <a:t>The issue of large energy consumption is a concern not only at a local level, but also globally. Public lighting has been named ‘the nervous system of a city’, connecting hundreds of millions of streetlights with access to power across the globe.</a:t>
            </a:r>
          </a:p>
        </p:txBody>
      </p:sp>
    </p:spTree>
    <p:extLst>
      <p:ext uri="{BB962C8B-B14F-4D97-AF65-F5344CB8AC3E}">
        <p14:creationId xmlns:p14="http://schemas.microsoft.com/office/powerpoint/2010/main" val="381233971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6"/>
          <p:cNvSpPr txBox="1"/>
          <p:nvPr/>
        </p:nvSpPr>
        <p:spPr>
          <a:xfrm>
            <a:off x="6858000" y="584454"/>
            <a:ext cx="10134600" cy="923330"/>
          </a:xfrm>
          <a:prstGeom prst="rect">
            <a:avLst/>
          </a:prstGeom>
        </p:spPr>
        <p:txBody>
          <a:bodyPr wrap="square" lIns="0" tIns="0" rIns="0" bIns="0" rtlCol="0" anchor="t">
            <a:spAutoFit/>
          </a:bodyPr>
          <a:lstStyle/>
          <a:p>
            <a:pPr>
              <a:lnSpc>
                <a:spcPts val="7200"/>
              </a:lnSpc>
            </a:pPr>
            <a:r>
              <a:rPr lang="en-US" sz="6000" dirty="0" smtClean="0">
                <a:solidFill>
                  <a:srgbClr val="000000"/>
                </a:solidFill>
                <a:latin typeface="Barlow Condensed Bold" panose="020B0604020202020204" charset="0"/>
              </a:rPr>
              <a:t>World Electricity Consumption (2018)</a:t>
            </a:r>
            <a:endParaRPr lang="en-US" sz="6000" dirty="0">
              <a:solidFill>
                <a:srgbClr val="000000"/>
              </a:solidFill>
              <a:latin typeface="Barlow Condensed Bold"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 y="-34471"/>
            <a:ext cx="5067782" cy="9390562"/>
          </a:xfrm>
          <a:prstGeom prst="rect">
            <a:avLst/>
          </a:prstGeom>
        </p:spPr>
      </p:pic>
      <p:sp>
        <p:nvSpPr>
          <p:cNvPr id="24" name="AutoShape 2"/>
          <p:cNvSpPr/>
          <p:nvPr/>
        </p:nvSpPr>
        <p:spPr>
          <a:xfrm>
            <a:off x="-36286" y="9073243"/>
            <a:ext cx="18324286" cy="1480457"/>
          </a:xfrm>
          <a:prstGeom prst="rect">
            <a:avLst/>
          </a:prstGeom>
          <a:solidFill>
            <a:srgbClr val="000000"/>
          </a:solidFill>
        </p:spPr>
      </p:sp>
      <p:grpSp>
        <p:nvGrpSpPr>
          <p:cNvPr id="25" name="Group 30"/>
          <p:cNvGrpSpPr/>
          <p:nvPr/>
        </p:nvGrpSpPr>
        <p:grpSpPr>
          <a:xfrm>
            <a:off x="8406404" y="9677345"/>
            <a:ext cx="1042396" cy="190555"/>
            <a:chOff x="0" y="0"/>
            <a:chExt cx="1389862" cy="254073"/>
          </a:xfrm>
        </p:grpSpPr>
        <p:pic>
          <p:nvPicPr>
            <p:cNvPr id="26" name="Picture 3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54073" cy="254073"/>
            </a:xfrm>
            <a:prstGeom prst="rect">
              <a:avLst/>
            </a:prstGeom>
          </p:spPr>
        </p:pic>
        <p:pic>
          <p:nvPicPr>
            <p:cNvPr id="27" name="Picture 3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567894" y="0"/>
              <a:ext cx="254073" cy="254073"/>
            </a:xfrm>
            <a:prstGeom prst="rect">
              <a:avLst/>
            </a:prstGeom>
          </p:spPr>
        </p:pic>
        <p:pic>
          <p:nvPicPr>
            <p:cNvPr id="28" name="Picture 3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135788" y="0"/>
              <a:ext cx="254073" cy="254073"/>
            </a:xfrm>
            <a:prstGeom prst="rect">
              <a:avLst/>
            </a:prstGeom>
          </p:spPr>
        </p:pic>
      </p:gr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400" y="2606243"/>
            <a:ext cx="9557738" cy="5321368"/>
          </a:xfrm>
          <a:prstGeom prst="rect">
            <a:avLst/>
          </a:prstGeom>
        </p:spPr>
      </p:pic>
    </p:spTree>
    <p:extLst>
      <p:ext uri="{BB962C8B-B14F-4D97-AF65-F5344CB8AC3E}">
        <p14:creationId xmlns:p14="http://schemas.microsoft.com/office/powerpoint/2010/main" val="206505123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0"/>
            <a:ext cx="5657850" cy="10287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100" y="2868244"/>
            <a:ext cx="10058400" cy="5659735"/>
          </a:xfrm>
          <a:prstGeom prst="rect">
            <a:avLst/>
          </a:prstGeom>
        </p:spPr>
      </p:pic>
      <p:sp>
        <p:nvSpPr>
          <p:cNvPr id="5" name="TextBox 6"/>
          <p:cNvSpPr txBox="1"/>
          <p:nvPr/>
        </p:nvSpPr>
        <p:spPr>
          <a:xfrm>
            <a:off x="6248400" y="1028700"/>
            <a:ext cx="11658600" cy="923330"/>
          </a:xfrm>
          <a:prstGeom prst="rect">
            <a:avLst/>
          </a:prstGeom>
        </p:spPr>
        <p:txBody>
          <a:bodyPr wrap="square" lIns="0" tIns="0" rIns="0" bIns="0" rtlCol="0" anchor="t">
            <a:spAutoFit/>
          </a:bodyPr>
          <a:lstStyle/>
          <a:p>
            <a:pPr>
              <a:lnSpc>
                <a:spcPts val="7200"/>
              </a:lnSpc>
            </a:pPr>
            <a:r>
              <a:rPr lang="en-US" sz="6000" dirty="0" smtClean="0">
                <a:solidFill>
                  <a:schemeClr val="bg1"/>
                </a:solidFill>
                <a:latin typeface="Barlow Condensed Bold" panose="020B0604020202020204" charset="0"/>
              </a:rPr>
              <a:t>Smart Street Light Infrastructure </a:t>
            </a:r>
            <a:endParaRPr lang="en-US" sz="6000" dirty="0">
              <a:solidFill>
                <a:schemeClr val="bg1"/>
              </a:solidFill>
              <a:latin typeface="Barlow Condensed Bold"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TextBox 3"/>
          <p:cNvSpPr txBox="1"/>
          <p:nvPr/>
        </p:nvSpPr>
        <p:spPr>
          <a:xfrm>
            <a:off x="1028700" y="1021556"/>
            <a:ext cx="15011400" cy="2135841"/>
          </a:xfrm>
          <a:prstGeom prst="rect">
            <a:avLst/>
          </a:prstGeom>
        </p:spPr>
        <p:txBody>
          <a:bodyPr lIns="0" tIns="0" rIns="0" bIns="0" rtlCol="0" anchor="t">
            <a:spAutoFit/>
          </a:bodyPr>
          <a:lstStyle/>
          <a:p>
            <a:pPr>
              <a:lnSpc>
                <a:spcPts val="8879"/>
              </a:lnSpc>
            </a:pPr>
            <a:r>
              <a:rPr lang="en-IN" sz="5400" b="1" dirty="0">
                <a:solidFill>
                  <a:schemeClr val="bg1"/>
                </a:solidFill>
                <a:latin typeface="Barlow Light" panose="020B0604020202020204" charset="0"/>
              </a:rPr>
              <a:t>The main elements of a street lighting system</a:t>
            </a:r>
          </a:p>
          <a:p>
            <a:pPr>
              <a:lnSpc>
                <a:spcPts val="8879"/>
              </a:lnSpc>
            </a:pPr>
            <a:endParaRPr lang="en-US" sz="5400" b="1" dirty="0">
              <a:solidFill>
                <a:schemeClr val="bg1"/>
              </a:solidFill>
              <a:latin typeface="Barlow Light" panose="020B0604020202020204" charset="0"/>
            </a:endParaRPr>
          </a:p>
        </p:txBody>
      </p:sp>
      <p:grpSp>
        <p:nvGrpSpPr>
          <p:cNvPr id="5" name="Group 5"/>
          <p:cNvGrpSpPr/>
          <p:nvPr/>
        </p:nvGrpSpPr>
        <p:grpSpPr>
          <a:xfrm>
            <a:off x="1028700" y="6908249"/>
            <a:ext cx="4779441" cy="2320798"/>
            <a:chOff x="0" y="-66675"/>
            <a:chExt cx="6372588" cy="3094396"/>
          </a:xfrm>
        </p:grpSpPr>
        <p:sp>
          <p:nvSpPr>
            <p:cNvPr id="6" name="TextBox 6"/>
            <p:cNvSpPr txBox="1"/>
            <p:nvPr/>
          </p:nvSpPr>
          <p:spPr>
            <a:xfrm>
              <a:off x="0" y="-66675"/>
              <a:ext cx="6372588" cy="657445"/>
            </a:xfrm>
            <a:prstGeom prst="rect">
              <a:avLst/>
            </a:prstGeom>
          </p:spPr>
          <p:txBody>
            <a:bodyPr lIns="0" tIns="0" rIns="0" bIns="0" rtlCol="0" anchor="t">
              <a:spAutoFit/>
            </a:bodyPr>
            <a:lstStyle/>
            <a:p>
              <a:pPr>
                <a:lnSpc>
                  <a:spcPts val="4340"/>
                </a:lnSpc>
              </a:pPr>
              <a:r>
                <a:rPr lang="en-US" sz="3100" dirty="0" smtClean="0">
                  <a:solidFill>
                    <a:srgbClr val="FFFFFF"/>
                  </a:solidFill>
                  <a:latin typeface="Barlow Condensed Bold"/>
                </a:rPr>
                <a:t>Lamps</a:t>
              </a:r>
              <a:endParaRPr lang="en-US" sz="3100" dirty="0">
                <a:solidFill>
                  <a:srgbClr val="FFFFFF"/>
                </a:solidFill>
                <a:latin typeface="Barlow Condensed Bold"/>
              </a:endParaRPr>
            </a:p>
          </p:txBody>
        </p:sp>
        <p:sp>
          <p:nvSpPr>
            <p:cNvPr id="7" name="TextBox 7"/>
            <p:cNvSpPr txBox="1"/>
            <p:nvPr/>
          </p:nvSpPr>
          <p:spPr>
            <a:xfrm>
              <a:off x="0" y="1020335"/>
              <a:ext cx="6372588" cy="2007386"/>
            </a:xfrm>
            <a:prstGeom prst="rect">
              <a:avLst/>
            </a:prstGeom>
          </p:spPr>
          <p:txBody>
            <a:bodyPr lIns="0" tIns="0" rIns="0" bIns="0" rtlCol="0" anchor="t">
              <a:spAutoFit/>
            </a:bodyPr>
            <a:lstStyle/>
            <a:p>
              <a:pPr marL="342900" indent="-342900">
                <a:buFont typeface="Arial" panose="020B0604020202020204" pitchFamily="34" charset="0"/>
                <a:buChar char="•"/>
              </a:pPr>
              <a:r>
                <a:rPr lang="en-IN" sz="2400" dirty="0" smtClean="0">
                  <a:solidFill>
                    <a:schemeClr val="bg1"/>
                  </a:solidFill>
                  <a:latin typeface="Barlow Light" panose="020B0604020202020204" charset="0"/>
                </a:rPr>
                <a:t>Lumiaire</a:t>
              </a:r>
              <a:endParaRPr lang="en-IN" sz="2400" dirty="0">
                <a:solidFill>
                  <a:schemeClr val="bg1"/>
                </a:solidFill>
                <a:latin typeface="Barlow Light" panose="020B0604020202020204" charset="0"/>
              </a:endParaRPr>
            </a:p>
            <a:p>
              <a:pPr marL="342900" indent="-342900">
                <a:buFont typeface="Arial" panose="020B0604020202020204" pitchFamily="34" charset="0"/>
                <a:buChar char="•"/>
              </a:pPr>
              <a:r>
                <a:rPr lang="en-IN" sz="2400" dirty="0">
                  <a:solidFill>
                    <a:schemeClr val="bg1"/>
                  </a:solidFill>
                  <a:latin typeface="Barlow Light" panose="020B0604020202020204" charset="0"/>
                </a:rPr>
                <a:t>Light bulbs</a:t>
              </a:r>
            </a:p>
            <a:p>
              <a:pPr marL="342900" indent="-342900">
                <a:buFont typeface="Arial" panose="020B0604020202020204" pitchFamily="34" charset="0"/>
                <a:buChar char="•"/>
              </a:pPr>
              <a:r>
                <a:rPr lang="en-IN" sz="2400" dirty="0">
                  <a:solidFill>
                    <a:schemeClr val="bg1"/>
                  </a:solidFill>
                  <a:latin typeface="Barlow Light" panose="020B0604020202020204" charset="0"/>
                </a:rPr>
                <a:t>Lamp driver (ballast)</a:t>
              </a:r>
            </a:p>
            <a:p>
              <a:pPr>
                <a:lnSpc>
                  <a:spcPts val="3079"/>
                </a:lnSpc>
              </a:pPr>
              <a:endParaRPr lang="en-US" sz="2200" dirty="0">
                <a:solidFill>
                  <a:schemeClr val="bg1"/>
                </a:solidFill>
                <a:latin typeface="Barlow Light" panose="020B0604020202020204" charset="0"/>
              </a:endParaRPr>
            </a:p>
          </p:txBody>
        </p:sp>
      </p:grpSp>
      <p:grpSp>
        <p:nvGrpSpPr>
          <p:cNvPr id="8" name="Group 8"/>
          <p:cNvGrpSpPr/>
          <p:nvPr/>
        </p:nvGrpSpPr>
        <p:grpSpPr>
          <a:xfrm>
            <a:off x="6754280" y="6908249"/>
            <a:ext cx="4779441" cy="1169841"/>
            <a:chOff x="0" y="-66675"/>
            <a:chExt cx="6372588" cy="1559789"/>
          </a:xfrm>
        </p:grpSpPr>
        <p:sp>
          <p:nvSpPr>
            <p:cNvPr id="9" name="TextBox 9"/>
            <p:cNvSpPr txBox="1"/>
            <p:nvPr/>
          </p:nvSpPr>
          <p:spPr>
            <a:xfrm>
              <a:off x="0" y="-66675"/>
              <a:ext cx="6372588" cy="657445"/>
            </a:xfrm>
            <a:prstGeom prst="rect">
              <a:avLst/>
            </a:prstGeom>
          </p:spPr>
          <p:txBody>
            <a:bodyPr lIns="0" tIns="0" rIns="0" bIns="0" rtlCol="0" anchor="t">
              <a:spAutoFit/>
            </a:bodyPr>
            <a:lstStyle/>
            <a:p>
              <a:pPr>
                <a:lnSpc>
                  <a:spcPts val="4340"/>
                </a:lnSpc>
              </a:pPr>
              <a:r>
                <a:rPr lang="en-US" sz="3100" dirty="0" smtClean="0">
                  <a:solidFill>
                    <a:srgbClr val="FFFFFF"/>
                  </a:solidFill>
                  <a:latin typeface="Barlow Condensed Bold"/>
                </a:rPr>
                <a:t>Street Light pole</a:t>
              </a:r>
              <a:endParaRPr lang="en-US" sz="3100" dirty="0">
                <a:solidFill>
                  <a:srgbClr val="FFFFFF"/>
                </a:solidFill>
                <a:latin typeface="Barlow Condensed Bold"/>
              </a:endParaRPr>
            </a:p>
          </p:txBody>
        </p:sp>
        <p:sp>
          <p:nvSpPr>
            <p:cNvPr id="10" name="TextBox 10"/>
            <p:cNvSpPr txBox="1"/>
            <p:nvPr/>
          </p:nvSpPr>
          <p:spPr>
            <a:xfrm>
              <a:off x="0" y="1020335"/>
              <a:ext cx="6372588" cy="472779"/>
            </a:xfrm>
            <a:prstGeom prst="rect">
              <a:avLst/>
            </a:prstGeom>
          </p:spPr>
          <p:txBody>
            <a:bodyPr lIns="0" tIns="0" rIns="0" bIns="0" rtlCol="0" anchor="t">
              <a:spAutoFit/>
            </a:bodyPr>
            <a:lstStyle/>
            <a:p>
              <a:pPr marL="342900" indent="-342900">
                <a:lnSpc>
                  <a:spcPts val="3080"/>
                </a:lnSpc>
                <a:buFont typeface="Arial" panose="020B0604020202020204" pitchFamily="34" charset="0"/>
                <a:buChar char="•"/>
              </a:pPr>
              <a:r>
                <a:rPr lang="en-US" sz="2200" dirty="0" smtClean="0">
                  <a:solidFill>
                    <a:srgbClr val="FFFFFF"/>
                  </a:solidFill>
                  <a:latin typeface="Barlow Light"/>
                </a:rPr>
                <a:t>With 1,2,3 or more lamps</a:t>
              </a:r>
              <a:endParaRPr lang="en-US" sz="2200" dirty="0">
                <a:solidFill>
                  <a:srgbClr val="FFFFFF"/>
                </a:solidFill>
                <a:latin typeface="Barlow Light"/>
              </a:endParaRPr>
            </a:p>
          </p:txBody>
        </p:sp>
      </p:grpSp>
      <p:grpSp>
        <p:nvGrpSpPr>
          <p:cNvPr id="11" name="Group 11"/>
          <p:cNvGrpSpPr/>
          <p:nvPr/>
        </p:nvGrpSpPr>
        <p:grpSpPr>
          <a:xfrm>
            <a:off x="12479859" y="6908249"/>
            <a:ext cx="4779441" cy="1553921"/>
            <a:chOff x="0" y="-66675"/>
            <a:chExt cx="6372588" cy="2071894"/>
          </a:xfrm>
        </p:grpSpPr>
        <p:sp>
          <p:nvSpPr>
            <p:cNvPr id="12" name="TextBox 12"/>
            <p:cNvSpPr txBox="1"/>
            <p:nvPr/>
          </p:nvSpPr>
          <p:spPr>
            <a:xfrm>
              <a:off x="0" y="-66675"/>
              <a:ext cx="6372588" cy="660865"/>
            </a:xfrm>
            <a:prstGeom prst="rect">
              <a:avLst/>
            </a:prstGeom>
          </p:spPr>
          <p:txBody>
            <a:bodyPr lIns="0" tIns="0" rIns="0" bIns="0" rtlCol="0" anchor="t">
              <a:spAutoFit/>
            </a:bodyPr>
            <a:lstStyle/>
            <a:p>
              <a:pPr>
                <a:lnSpc>
                  <a:spcPts val="4340"/>
                </a:lnSpc>
              </a:pPr>
              <a:r>
                <a:rPr lang="en-US" sz="3100" dirty="0" smtClean="0">
                  <a:solidFill>
                    <a:srgbClr val="FFFFFF"/>
                  </a:solidFill>
                  <a:latin typeface="Barlow Condensed Bold"/>
                </a:rPr>
                <a:t>Power Cabinet </a:t>
              </a:r>
              <a:r>
                <a:rPr lang="en-IN" sz="3200" dirty="0">
                  <a:solidFill>
                    <a:schemeClr val="bg1"/>
                  </a:solidFill>
                  <a:latin typeface="Barlow Light" panose="020B0604020202020204" charset="0"/>
                </a:rPr>
                <a:t>(feeder pillar</a:t>
              </a:r>
              <a:r>
                <a:rPr lang="en-IN" sz="3200" dirty="0" smtClean="0">
                  <a:solidFill>
                    <a:schemeClr val="bg1"/>
                  </a:solidFill>
                  <a:latin typeface="Barlow Light" panose="020B0604020202020204" charset="0"/>
                </a:rPr>
                <a:t>)</a:t>
              </a:r>
              <a:endParaRPr lang="en-IN" sz="3200" dirty="0">
                <a:solidFill>
                  <a:schemeClr val="bg1"/>
                </a:solidFill>
                <a:latin typeface="Barlow Light" panose="020B0604020202020204" charset="0"/>
              </a:endParaRPr>
            </a:p>
          </p:txBody>
        </p:sp>
        <p:sp>
          <p:nvSpPr>
            <p:cNvPr id="13" name="TextBox 13"/>
            <p:cNvSpPr txBox="1"/>
            <p:nvPr/>
          </p:nvSpPr>
          <p:spPr>
            <a:xfrm>
              <a:off x="0" y="1020334"/>
              <a:ext cx="6372588" cy="984885"/>
            </a:xfrm>
            <a:prstGeom prst="rect">
              <a:avLst/>
            </a:prstGeom>
          </p:spPr>
          <p:txBody>
            <a:bodyPr lIns="0" tIns="0" rIns="0" bIns="0" rtlCol="0" anchor="t">
              <a:spAutoFit/>
            </a:bodyPr>
            <a:lstStyle/>
            <a:p>
              <a:pPr marL="342900" indent="-342900">
                <a:buFont typeface="Arial" panose="020B0604020202020204" pitchFamily="34" charset="0"/>
                <a:buChar char="•"/>
              </a:pPr>
              <a:r>
                <a:rPr lang="en-IN" sz="2400" dirty="0" smtClean="0">
                  <a:solidFill>
                    <a:schemeClr val="bg1"/>
                  </a:solidFill>
                  <a:latin typeface="Barlow Light" panose="020B0604020202020204" charset="0"/>
                </a:rPr>
                <a:t>Sensors</a:t>
              </a:r>
              <a:endParaRPr lang="en-IN" sz="2400" dirty="0">
                <a:solidFill>
                  <a:schemeClr val="bg1"/>
                </a:solidFill>
                <a:latin typeface="Barlow Light" panose="020B0604020202020204" charset="0"/>
              </a:endParaRPr>
            </a:p>
            <a:p>
              <a:pPr marL="342900" indent="-342900">
                <a:buFont typeface="Arial" panose="020B0604020202020204" pitchFamily="34" charset="0"/>
                <a:buChar char="•"/>
              </a:pPr>
              <a:r>
                <a:rPr lang="en-IN" sz="2400" dirty="0" smtClean="0">
                  <a:solidFill>
                    <a:schemeClr val="bg1"/>
                  </a:solidFill>
                  <a:latin typeface="Barlow Light" panose="020B0604020202020204" charset="0"/>
                </a:rPr>
                <a:t>Contactors</a:t>
              </a:r>
              <a:endParaRPr lang="en-IN" sz="2400" dirty="0">
                <a:solidFill>
                  <a:schemeClr val="bg1"/>
                </a:solidFill>
                <a:latin typeface="Barlow Light" panose="020B0604020202020204" charset="0"/>
              </a:endParaRPr>
            </a:p>
          </p:txBody>
        </p:sp>
      </p:grpSp>
      <p:grpSp>
        <p:nvGrpSpPr>
          <p:cNvPr id="14" name="Group 14"/>
          <p:cNvGrpSpPr/>
          <p:nvPr/>
        </p:nvGrpSpPr>
        <p:grpSpPr>
          <a:xfrm>
            <a:off x="6754280" y="5273123"/>
            <a:ext cx="927320" cy="927320"/>
            <a:chOff x="0" y="0"/>
            <a:chExt cx="1236427" cy="1236427"/>
          </a:xfrm>
        </p:grpSpPr>
        <p:grpSp>
          <p:nvGrpSpPr>
            <p:cNvPr id="15" name="Group 15"/>
            <p:cNvGrpSpPr>
              <a:grpSpLocks noChangeAspect="1"/>
            </p:cNvGrpSpPr>
            <p:nvPr/>
          </p:nvGrpSpPr>
          <p:grpSpPr>
            <a:xfrm>
              <a:off x="0" y="0"/>
              <a:ext cx="1236427" cy="1236427"/>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57602" y="345571"/>
              <a:ext cx="321222" cy="545285"/>
            </a:xfrm>
            <a:prstGeom prst="rect">
              <a:avLst/>
            </a:prstGeom>
          </p:spPr>
        </p:pic>
      </p:grpSp>
      <p:grpSp>
        <p:nvGrpSpPr>
          <p:cNvPr id="18" name="Group 18"/>
          <p:cNvGrpSpPr/>
          <p:nvPr/>
        </p:nvGrpSpPr>
        <p:grpSpPr>
          <a:xfrm>
            <a:off x="1246632" y="5273123"/>
            <a:ext cx="927320" cy="927320"/>
            <a:chOff x="0" y="0"/>
            <a:chExt cx="1236427" cy="1236427"/>
          </a:xfrm>
        </p:grpSpPr>
        <p:grpSp>
          <p:nvGrpSpPr>
            <p:cNvPr id="19" name="Group 19"/>
            <p:cNvGrpSpPr>
              <a:grpSpLocks noChangeAspect="1"/>
            </p:cNvGrpSpPr>
            <p:nvPr/>
          </p:nvGrpSpPr>
          <p:grpSpPr>
            <a:xfrm>
              <a:off x="0" y="0"/>
              <a:ext cx="1236427" cy="1236427"/>
              <a:chOff x="0" y="0"/>
              <a:chExt cx="6355080" cy="6355080"/>
            </a:xfrm>
          </p:grpSpPr>
          <p:sp>
            <p:nvSpPr>
              <p:cNvPr id="20" name="Freeform 2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20785" y="345661"/>
              <a:ext cx="594857" cy="545106"/>
            </a:xfrm>
            <a:prstGeom prst="rect">
              <a:avLst/>
            </a:prstGeom>
          </p:spPr>
        </p:pic>
      </p:grpSp>
      <p:grpSp>
        <p:nvGrpSpPr>
          <p:cNvPr id="22" name="Group 22"/>
          <p:cNvGrpSpPr/>
          <p:nvPr/>
        </p:nvGrpSpPr>
        <p:grpSpPr>
          <a:xfrm>
            <a:off x="12479859" y="5273123"/>
            <a:ext cx="927320" cy="927320"/>
            <a:chOff x="0" y="0"/>
            <a:chExt cx="1236427" cy="1236427"/>
          </a:xfrm>
        </p:grpSpPr>
        <p:grpSp>
          <p:nvGrpSpPr>
            <p:cNvPr id="23" name="Group 23"/>
            <p:cNvGrpSpPr>
              <a:grpSpLocks noChangeAspect="1"/>
            </p:cNvGrpSpPr>
            <p:nvPr/>
          </p:nvGrpSpPr>
          <p:grpSpPr>
            <a:xfrm>
              <a:off x="0" y="0"/>
              <a:ext cx="1236427" cy="1236427"/>
              <a:chOff x="0" y="0"/>
              <a:chExt cx="6355080" cy="6355080"/>
            </a:xfrm>
          </p:grpSpPr>
          <p:sp>
            <p:nvSpPr>
              <p:cNvPr id="24" name="Freeform 2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pic>
          <p:nvPicPr>
            <p:cNvPr id="25" name="Picture 2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17706" y="345571"/>
              <a:ext cx="601015" cy="54528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TextBox 2"/>
          <p:cNvSpPr txBox="1"/>
          <p:nvPr/>
        </p:nvSpPr>
        <p:spPr>
          <a:xfrm>
            <a:off x="7543800" y="800100"/>
            <a:ext cx="4965270" cy="756617"/>
          </a:xfrm>
          <a:prstGeom prst="rect">
            <a:avLst/>
          </a:prstGeom>
        </p:spPr>
        <p:txBody>
          <a:bodyPr lIns="0" tIns="0" rIns="0" bIns="0" rtlCol="0" anchor="t">
            <a:spAutoFit/>
          </a:bodyPr>
          <a:lstStyle/>
          <a:p>
            <a:pPr>
              <a:lnSpc>
                <a:spcPts val="5880"/>
              </a:lnSpc>
            </a:pPr>
            <a:r>
              <a:rPr lang="en-US" sz="4200" dirty="0" smtClean="0">
                <a:solidFill>
                  <a:srgbClr val="FFFFFF"/>
                </a:solidFill>
                <a:latin typeface="Barlow Light"/>
              </a:rPr>
              <a:t>Working</a:t>
            </a:r>
            <a:endParaRPr lang="en-US" sz="4200" dirty="0">
              <a:solidFill>
                <a:srgbClr val="FFFFFF"/>
              </a:solidFill>
              <a:latin typeface="Barlow Light"/>
            </a:endParaRPr>
          </a:p>
        </p:txBody>
      </p:sp>
      <p:grpSp>
        <p:nvGrpSpPr>
          <p:cNvPr id="4" name="Group 8"/>
          <p:cNvGrpSpPr/>
          <p:nvPr/>
        </p:nvGrpSpPr>
        <p:grpSpPr>
          <a:xfrm>
            <a:off x="8305800" y="2247900"/>
            <a:ext cx="565379" cy="565379"/>
            <a:chOff x="0" y="0"/>
            <a:chExt cx="753839" cy="753839"/>
          </a:xfrm>
        </p:grpSpPr>
        <p:sp>
          <p:nvSpPr>
            <p:cNvPr id="5" name="TextBox 9"/>
            <p:cNvSpPr txBox="1"/>
            <p:nvPr/>
          </p:nvSpPr>
          <p:spPr>
            <a:xfrm>
              <a:off x="114740" y="152781"/>
              <a:ext cx="524359" cy="459318"/>
            </a:xfrm>
            <a:prstGeom prst="rect">
              <a:avLst/>
            </a:prstGeom>
          </p:spPr>
          <p:txBody>
            <a:bodyPr lIns="0" tIns="0" rIns="0" bIns="0" rtlCol="0" anchor="t">
              <a:spAutoFit/>
            </a:bodyPr>
            <a:lstStyle/>
            <a:p>
              <a:pPr algn="ctr">
                <a:lnSpc>
                  <a:spcPts val="2800"/>
                </a:lnSpc>
              </a:pPr>
              <a:r>
                <a:rPr lang="en-US" sz="2000">
                  <a:solidFill>
                    <a:srgbClr val="FFFFFF"/>
                  </a:solidFill>
                  <a:latin typeface="Barlow Condensed Bold"/>
                </a:rPr>
                <a:t>1</a:t>
              </a:r>
            </a:p>
          </p:txBody>
        </p:sp>
        <p:grpSp>
          <p:nvGrpSpPr>
            <p:cNvPr id="6" name="Group 10"/>
            <p:cNvGrpSpPr>
              <a:grpSpLocks noChangeAspect="1"/>
            </p:cNvGrpSpPr>
            <p:nvPr/>
          </p:nvGrpSpPr>
          <p:grpSpPr>
            <a:xfrm>
              <a:off x="0" y="0"/>
              <a:ext cx="753839" cy="753839"/>
              <a:chOff x="0" y="0"/>
              <a:chExt cx="6355080" cy="6355080"/>
            </a:xfrm>
          </p:grpSpPr>
          <p:sp>
            <p:nvSpPr>
              <p:cNvPr id="7" name="Freeform 1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sp>
        <p:nvSpPr>
          <p:cNvPr id="8" name="TextBox 3"/>
          <p:cNvSpPr txBox="1"/>
          <p:nvPr/>
        </p:nvSpPr>
        <p:spPr>
          <a:xfrm>
            <a:off x="9601200" y="2095500"/>
            <a:ext cx="8115300" cy="1987724"/>
          </a:xfrm>
          <a:prstGeom prst="rect">
            <a:avLst/>
          </a:prstGeom>
        </p:spPr>
        <p:txBody>
          <a:bodyPr lIns="0" tIns="0" rIns="0" bIns="0" rtlCol="0" anchor="t">
            <a:spAutoFit/>
          </a:bodyPr>
          <a:lstStyle/>
          <a:p>
            <a:pPr algn="just">
              <a:lnSpc>
                <a:spcPts val="3079"/>
              </a:lnSpc>
            </a:pPr>
            <a:r>
              <a:rPr lang="en-IN" sz="2200" dirty="0">
                <a:solidFill>
                  <a:srgbClr val="FFFFFF"/>
                </a:solidFill>
                <a:latin typeface="Barlow Light"/>
              </a:rPr>
              <a:t>When there is a need of light it automatically switches ON. When darkness rises to a certain level then sensor circuit gets activated and switches ON and when there is other source of light i.e. daytime, the street light gets OFF. The sensitiveness of the street light can also be adjusted.</a:t>
            </a:r>
            <a:endParaRPr lang="en-US" sz="2200" dirty="0">
              <a:solidFill>
                <a:srgbClr val="FFFFFF"/>
              </a:solidFill>
              <a:latin typeface="Barlow Light"/>
            </a:endParaRPr>
          </a:p>
        </p:txBody>
      </p:sp>
      <p:grpSp>
        <p:nvGrpSpPr>
          <p:cNvPr id="9" name="Group 16"/>
          <p:cNvGrpSpPr/>
          <p:nvPr/>
        </p:nvGrpSpPr>
        <p:grpSpPr>
          <a:xfrm>
            <a:off x="8391855" y="4885303"/>
            <a:ext cx="565379" cy="565379"/>
            <a:chOff x="0" y="0"/>
            <a:chExt cx="753839" cy="753839"/>
          </a:xfrm>
        </p:grpSpPr>
        <p:grpSp>
          <p:nvGrpSpPr>
            <p:cNvPr id="10" name="Group 17"/>
            <p:cNvGrpSpPr>
              <a:grpSpLocks noChangeAspect="1"/>
            </p:cNvGrpSpPr>
            <p:nvPr/>
          </p:nvGrpSpPr>
          <p:grpSpPr>
            <a:xfrm>
              <a:off x="0" y="0"/>
              <a:ext cx="753839" cy="753839"/>
              <a:chOff x="0" y="0"/>
              <a:chExt cx="6355080" cy="6355080"/>
            </a:xfrm>
          </p:grpSpPr>
          <p:sp>
            <p:nvSpPr>
              <p:cNvPr id="12"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1" name="TextBox 19"/>
            <p:cNvSpPr txBox="1"/>
            <p:nvPr/>
          </p:nvSpPr>
          <p:spPr>
            <a:xfrm>
              <a:off x="114740" y="118685"/>
              <a:ext cx="524359" cy="478764"/>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2</a:t>
              </a:r>
            </a:p>
          </p:txBody>
        </p:sp>
      </p:grpSp>
      <p:sp>
        <p:nvSpPr>
          <p:cNvPr id="14" name="TextBox 5"/>
          <p:cNvSpPr txBox="1"/>
          <p:nvPr/>
        </p:nvSpPr>
        <p:spPr>
          <a:xfrm>
            <a:off x="9593943" y="4885303"/>
            <a:ext cx="8115300" cy="1987724"/>
          </a:xfrm>
          <a:prstGeom prst="rect">
            <a:avLst/>
          </a:prstGeom>
        </p:spPr>
        <p:txBody>
          <a:bodyPr lIns="0" tIns="0" rIns="0" bIns="0" rtlCol="0" anchor="t">
            <a:spAutoFit/>
          </a:bodyPr>
          <a:lstStyle/>
          <a:p>
            <a:pPr algn="just">
              <a:lnSpc>
                <a:spcPts val="3079"/>
              </a:lnSpc>
            </a:pPr>
            <a:r>
              <a:rPr lang="en-IN" sz="2200" dirty="0">
                <a:solidFill>
                  <a:srgbClr val="FFFFFF"/>
                </a:solidFill>
                <a:latin typeface="Barlow Light"/>
              </a:rPr>
              <a:t>In our project we have used four L.E.D as a symbol of street lamp, but for high power switching one can connect Relay (electromagnetic switch) at the output of pin 3 of I.C 555 that will make easy to turn ON/OFF any electrical appliances that are connected through relay.</a:t>
            </a:r>
            <a:endParaRPr lang="en-US" sz="2200" dirty="0">
              <a:solidFill>
                <a:srgbClr val="FFFFFF"/>
              </a:solidFill>
              <a:latin typeface="Barlow Light"/>
            </a:endParaRPr>
          </a:p>
        </p:txBody>
      </p:sp>
      <p:grpSp>
        <p:nvGrpSpPr>
          <p:cNvPr id="15" name="Group 16"/>
          <p:cNvGrpSpPr/>
          <p:nvPr/>
        </p:nvGrpSpPr>
        <p:grpSpPr>
          <a:xfrm>
            <a:off x="8367838" y="7522706"/>
            <a:ext cx="565379" cy="565379"/>
            <a:chOff x="0" y="0"/>
            <a:chExt cx="753839" cy="753839"/>
          </a:xfrm>
        </p:grpSpPr>
        <p:grpSp>
          <p:nvGrpSpPr>
            <p:cNvPr id="16" name="Group 17"/>
            <p:cNvGrpSpPr>
              <a:grpSpLocks noChangeAspect="1"/>
            </p:cNvGrpSpPr>
            <p:nvPr/>
          </p:nvGrpSpPr>
          <p:grpSpPr>
            <a:xfrm>
              <a:off x="0" y="0"/>
              <a:ext cx="753839" cy="753839"/>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7" name="TextBox 19"/>
            <p:cNvSpPr txBox="1"/>
            <p:nvPr/>
          </p:nvSpPr>
          <p:spPr>
            <a:xfrm>
              <a:off x="114740" y="118685"/>
              <a:ext cx="524359" cy="427468"/>
            </a:xfrm>
            <a:prstGeom prst="rect">
              <a:avLst/>
            </a:prstGeom>
          </p:spPr>
          <p:txBody>
            <a:bodyPr lIns="0" tIns="0" rIns="0" bIns="0" rtlCol="0" anchor="t">
              <a:spAutoFit/>
            </a:bodyPr>
            <a:lstStyle/>
            <a:p>
              <a:pPr algn="ctr">
                <a:lnSpc>
                  <a:spcPts val="2800"/>
                </a:lnSpc>
              </a:pPr>
              <a:r>
                <a:rPr lang="en-US" sz="2000" dirty="0">
                  <a:solidFill>
                    <a:srgbClr val="FFFFFF"/>
                  </a:solidFill>
                  <a:latin typeface="Barlow Condensed Bold"/>
                </a:rPr>
                <a:t>3</a:t>
              </a:r>
            </a:p>
          </p:txBody>
        </p:sp>
      </p:grpSp>
      <p:sp>
        <p:nvSpPr>
          <p:cNvPr id="2" name="TextBox 1"/>
          <p:cNvSpPr txBox="1"/>
          <p:nvPr/>
        </p:nvSpPr>
        <p:spPr>
          <a:xfrm>
            <a:off x="9593943" y="7541187"/>
            <a:ext cx="7703457" cy="461665"/>
          </a:xfrm>
          <a:prstGeom prst="rect">
            <a:avLst/>
          </a:prstGeom>
          <a:noFill/>
        </p:spPr>
        <p:txBody>
          <a:bodyPr wrap="square" rtlCol="0">
            <a:spAutoFit/>
          </a:bodyPr>
          <a:lstStyle/>
          <a:p>
            <a:pPr algn="just"/>
            <a:r>
              <a:rPr lang="en-IN" sz="2400" dirty="0" smtClean="0">
                <a:solidFill>
                  <a:schemeClr val="bg1"/>
                </a:solidFill>
                <a:latin typeface="Barlow Light" panose="020B0604020202020204" charset="0"/>
              </a:rPr>
              <a:t>Our project working on LDR Circuit.</a:t>
            </a:r>
            <a:endParaRPr lang="en-IN" sz="2400" dirty="0">
              <a:solidFill>
                <a:schemeClr val="bg1"/>
              </a:solidFill>
              <a:latin typeface="Barlow Light" panose="020B0604020202020204" charset="0"/>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3" y="0"/>
            <a:ext cx="6796355" cy="10287000"/>
          </a:xfrm>
          <a:prstGeom prst="rect">
            <a:avLst/>
          </a:prstGeom>
        </p:spPr>
      </p:pic>
    </p:spTree>
    <p:extLst>
      <p:ext uri="{BB962C8B-B14F-4D97-AF65-F5344CB8AC3E}">
        <p14:creationId xmlns:p14="http://schemas.microsoft.com/office/powerpoint/2010/main" val="33418619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1211</Words>
  <Application>Microsoft Office PowerPoint</Application>
  <PresentationFormat>Custom</PresentationFormat>
  <Paragraphs>90</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Barlow Condensed Bold</vt:lpstr>
      <vt:lpstr>Arial</vt:lpstr>
      <vt:lpstr>Times New Roman</vt:lpstr>
      <vt:lpstr>Calibri</vt:lpstr>
      <vt:lpstr>Barlow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Blue Dark Simple Digital  5G Technology Technology Presentation</dc:title>
  <dc:creator>trisha patel</dc:creator>
  <cp:lastModifiedBy>HP</cp:lastModifiedBy>
  <cp:revision>81</cp:revision>
  <dcterms:created xsi:type="dcterms:W3CDTF">2006-08-16T00:00:00Z</dcterms:created>
  <dcterms:modified xsi:type="dcterms:W3CDTF">2024-12-07T05:34:26Z</dcterms:modified>
  <dc:identifier>DAEpyerF0xo</dc:identifier>
</cp:coreProperties>
</file>